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Default Extension="emf" ContentType="image/x-emf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gif" ContentType="image/gif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wmf" ContentType="image/x-wmf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Default Extension="tiff" ContentType="image/tiff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3"/>
  </p:notesMasterIdLst>
  <p:handoutMasterIdLst>
    <p:handoutMasterId r:id="rId44"/>
  </p:handoutMasterIdLst>
  <p:sldIdLst>
    <p:sldId id="293" r:id="rId3"/>
    <p:sldId id="369" r:id="rId4"/>
    <p:sldId id="370" r:id="rId5"/>
    <p:sldId id="288" r:id="rId6"/>
    <p:sldId id="404" r:id="rId7"/>
    <p:sldId id="263" r:id="rId8"/>
    <p:sldId id="371" r:id="rId9"/>
    <p:sldId id="374" r:id="rId10"/>
    <p:sldId id="373" r:id="rId11"/>
    <p:sldId id="307" r:id="rId12"/>
    <p:sldId id="297" r:id="rId13"/>
    <p:sldId id="308" r:id="rId14"/>
    <p:sldId id="298" r:id="rId15"/>
    <p:sldId id="309" r:id="rId16"/>
    <p:sldId id="299" r:id="rId17"/>
    <p:sldId id="310" r:id="rId18"/>
    <p:sldId id="372" r:id="rId19"/>
    <p:sldId id="375" r:id="rId20"/>
    <p:sldId id="291" r:id="rId21"/>
    <p:sldId id="401" r:id="rId22"/>
    <p:sldId id="311" r:id="rId23"/>
    <p:sldId id="442" r:id="rId24"/>
    <p:sldId id="294" r:id="rId25"/>
    <p:sldId id="301" r:id="rId26"/>
    <p:sldId id="295" r:id="rId27"/>
    <p:sldId id="300" r:id="rId28"/>
    <p:sldId id="354" r:id="rId29"/>
    <p:sldId id="359" r:id="rId30"/>
    <p:sldId id="353" r:id="rId31"/>
    <p:sldId id="403" r:id="rId32"/>
    <p:sldId id="302" r:id="rId33"/>
    <p:sldId id="440" r:id="rId34"/>
    <p:sldId id="438" r:id="rId35"/>
    <p:sldId id="437" r:id="rId36"/>
    <p:sldId id="439" r:id="rId37"/>
    <p:sldId id="441" r:id="rId38"/>
    <p:sldId id="425" r:id="rId39"/>
    <p:sldId id="428" r:id="rId40"/>
    <p:sldId id="436" r:id="rId41"/>
    <p:sldId id="366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1">
          <p15:clr>
            <a:srgbClr val="A4A3A4"/>
          </p15:clr>
        </p15:guide>
        <p15:guide id="2" pos="37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0000"/>
    <a:srgbClr val="DBCBCB"/>
    <a:srgbClr val="EEE7E7"/>
    <a:srgbClr val="FFFFFF"/>
    <a:srgbClr val="FFFF00"/>
    <a:srgbClr val="89CC42"/>
    <a:srgbClr val="998E8E"/>
    <a:srgbClr val="FFC000"/>
    <a:srgbClr val="F4F207"/>
    <a:srgbClr val="2626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16" y="-90"/>
      </p:cViewPr>
      <p:guideLst>
        <p:guide orient="horz" pos="2151"/>
        <p:guide pos="37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#2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C2808-4946-4D10-B3C6-CFECB6B88B69}" type="doc">
      <dgm:prSet loTypeId="urn:microsoft.com/office/officeart/2005/8/layout/radial5" loCatId="relationship" qsTypeId="urn:microsoft.com/office/officeart/2005/8/quickstyle/simple1#1" qsCatId="simple" csTypeId="urn:microsoft.com/office/officeart/2005/8/colors/accent1_5#1" csCatId="accent1" phldr="1"/>
      <dgm:spPr/>
      <dgm:t>
        <a:bodyPr/>
        <a:lstStyle/>
        <a:p>
          <a:endParaRPr lang="zh-CN" altLang="en-US"/>
        </a:p>
      </dgm:t>
    </dgm:pt>
    <dgm:pt modelId="{606C32C2-2B81-43D2-8731-7AA5BC539E85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600"/>
            <a:t>氢</a:t>
          </a:r>
        </a:p>
      </dgm:t>
    </dgm:pt>
    <dgm:pt modelId="{6A930F7C-102B-4B74-A810-0EF8A77C9C80}" type="parTrans" cxnId="{2C1BA3A5-D325-43A0-8C25-B60891DBB872}">
      <dgm:prSet/>
      <dgm:spPr/>
      <dgm:t>
        <a:bodyPr/>
        <a:lstStyle/>
        <a:p>
          <a:endParaRPr lang="zh-CN" altLang="en-US"/>
        </a:p>
      </dgm:t>
    </dgm:pt>
    <dgm:pt modelId="{6834A72C-D888-4AEC-9D62-346A2EEC237F}" type="sibTrans" cxnId="{2C1BA3A5-D325-43A0-8C25-B60891DBB872}">
      <dgm:prSet/>
      <dgm:spPr/>
      <dgm:t>
        <a:bodyPr/>
        <a:lstStyle/>
        <a:p>
          <a:endParaRPr lang="zh-CN" altLang="en-US"/>
        </a:p>
      </dgm:t>
    </dgm:pt>
    <dgm:pt modelId="{9EB41CF7-2687-4840-AAF4-087A996B7653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 smtClean="0"/>
            <a:t>高新行业</a:t>
          </a:r>
          <a:endParaRPr lang="zh-CN" altLang="en-US" sz="16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dirty="0" smtClean="0"/>
            <a:t>芯片、光伏、面板</a:t>
          </a:r>
          <a:endParaRPr lang="zh-CN" altLang="en-US" sz="1200" dirty="0"/>
        </a:p>
      </dgm:t>
    </dgm:pt>
    <dgm:pt modelId="{F725B255-70E4-4BF2-A614-1EEFDC4C0EBD}" type="parTrans" cxnId="{F121E0DF-94CC-40D3-867F-441993D8AB0A}">
      <dgm:prSet/>
      <dgm:spPr/>
      <dgm:t>
        <a:bodyPr/>
        <a:lstStyle/>
        <a:p>
          <a:endParaRPr lang="zh-CN" altLang="en-US"/>
        </a:p>
      </dgm:t>
    </dgm:pt>
    <dgm:pt modelId="{BE024001-52C8-4377-9A93-EA2645AD60B3}" type="sibTrans" cxnId="{F121E0DF-94CC-40D3-867F-441993D8AB0A}">
      <dgm:prSet/>
      <dgm:spPr/>
      <dgm:t>
        <a:bodyPr/>
        <a:lstStyle/>
        <a:p>
          <a:endParaRPr lang="zh-CN" altLang="en-US"/>
        </a:p>
      </dgm:t>
    </dgm:pt>
    <dgm:pt modelId="{1FD7F08B-44CE-4CDA-8621-DB00C9588F7D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sym typeface="+mn-ea"/>
            </a:rPr>
            <a:t>裂氢</a:t>
          </a:r>
          <a:r>
            <a:rPr lang="en-US" altLang="zh-CN" sz="2400" dirty="0" smtClean="0">
              <a:sym typeface="+mn-ea"/>
            </a:rPr>
            <a:t>/</a:t>
          </a:r>
          <a:r>
            <a:rPr lang="zh-CN" altLang="en-US" sz="2400" dirty="0" smtClean="0">
              <a:sym typeface="+mn-ea"/>
            </a:rPr>
            <a:t>煤化工</a:t>
          </a:r>
          <a:endParaRPr lang="zh-CN" altLang="en-US" sz="2400" dirty="0">
            <a:sym typeface="+mn-ea"/>
          </a:endParaRPr>
        </a:p>
      </dgm:t>
    </dgm:pt>
    <dgm:pt modelId="{3006E1B4-77FC-4EBD-A8B7-17D26EF2CDA2}" type="parTrans" cxnId="{64C6B990-E392-4539-9B84-BC7399C9717D}">
      <dgm:prSet/>
      <dgm:spPr/>
      <dgm:t>
        <a:bodyPr/>
        <a:lstStyle/>
        <a:p>
          <a:endParaRPr lang="zh-CN" altLang="en-US"/>
        </a:p>
      </dgm:t>
    </dgm:pt>
    <dgm:pt modelId="{397A3741-028F-425D-9B8D-8571BF64A664}" type="sibTrans" cxnId="{64C6B990-E392-4539-9B84-BC7399C9717D}">
      <dgm:prSet/>
      <dgm:spPr/>
      <dgm:t>
        <a:bodyPr/>
        <a:lstStyle/>
        <a:p>
          <a:endParaRPr lang="zh-CN" altLang="en-US"/>
        </a:p>
      </dgm:t>
    </dgm:pt>
    <dgm:pt modelId="{31D1D303-25E8-4D32-91E3-085595839514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dirty="0">
              <a:sym typeface="+mn-ea"/>
            </a:rPr>
            <a:t>回收</a:t>
          </a:r>
          <a:endParaRPr lang="zh-CN" altLang="en-US" sz="2800" dirty="0">
            <a:sym typeface="+mn-ea"/>
          </a:endParaRPr>
        </a:p>
      </dgm:t>
    </dgm:pt>
    <dgm:pt modelId="{E7143639-131F-4238-BF6C-40B660E1F12E}" type="parTrans" cxnId="{7D52AD5B-7190-4828-8AE5-A4342786F1AE}">
      <dgm:prSet/>
      <dgm:spPr/>
      <dgm:t>
        <a:bodyPr/>
        <a:lstStyle/>
        <a:p>
          <a:endParaRPr lang="zh-CN" altLang="en-US"/>
        </a:p>
      </dgm:t>
    </dgm:pt>
    <dgm:pt modelId="{5A4727C6-0B9F-4DBB-9FD5-4817C9BACE96}" type="sibTrans" cxnId="{7D52AD5B-7190-4828-8AE5-A4342786F1AE}">
      <dgm:prSet/>
      <dgm:spPr/>
      <dgm:t>
        <a:bodyPr/>
        <a:lstStyle/>
        <a:p>
          <a:endParaRPr lang="zh-CN" altLang="en-US"/>
        </a:p>
      </dgm:t>
    </dgm:pt>
    <dgm:pt modelId="{ACC556BC-B091-4088-80C6-AED14A312FB5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 smtClean="0">
              <a:sym typeface="+mn-ea"/>
            </a:rPr>
            <a:t>锂电池</a:t>
          </a:r>
          <a:endParaRPr lang="zh-CN" altLang="en-US" sz="1800" dirty="0">
            <a:sym typeface="+mn-ea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 smtClean="0">
              <a:sym typeface="+mn-ea"/>
            </a:rPr>
            <a:t>动力电池</a:t>
          </a:r>
          <a:endParaRPr lang="zh-CN" altLang="en-US" sz="1800" dirty="0">
            <a:sym typeface="+mn-ea"/>
          </a:endParaRPr>
        </a:p>
      </dgm:t>
    </dgm:pt>
    <dgm:pt modelId="{D8C837FD-B8AC-4CC7-A639-B541B9D52215}" type="parTrans" cxnId="{F3A083DC-3618-4CE5-A20C-BF60401EF20E}">
      <dgm:prSet/>
      <dgm:spPr/>
      <dgm:t>
        <a:bodyPr/>
        <a:lstStyle/>
        <a:p>
          <a:endParaRPr lang="zh-CN" altLang="en-US"/>
        </a:p>
      </dgm:t>
    </dgm:pt>
    <dgm:pt modelId="{F98D1FBC-D7A2-45AF-ABA0-D342C8F70BC4}" type="sibTrans" cxnId="{F3A083DC-3618-4CE5-A20C-BF60401EF20E}">
      <dgm:prSet/>
      <dgm:spPr/>
      <dgm:t>
        <a:bodyPr/>
        <a:lstStyle/>
        <a:p>
          <a:endParaRPr lang="zh-CN" altLang="en-US"/>
        </a:p>
      </dgm:t>
    </dgm:pt>
    <dgm:pt modelId="{08DF5C5A-B4C7-4506-8DF3-D7E97888039C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加氢站</a:t>
          </a:r>
          <a:endParaRPr lang="zh-CN" altLang="en-US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ym typeface="+mn-ea"/>
            </a:rPr>
            <a:t>制氢</a:t>
          </a:r>
          <a:endParaRPr lang="zh-CN" dirty="0"/>
        </a:p>
      </dgm:t>
    </dgm:pt>
    <dgm:pt modelId="{EB4D2D21-725B-4727-AF4B-152FC1B16DD9}" type="parTrans" cxnId="{E5D49BE3-388D-433C-B66A-E7706A021B56}">
      <dgm:prSet/>
      <dgm:spPr/>
      <dgm:t>
        <a:bodyPr/>
        <a:lstStyle/>
        <a:p>
          <a:endParaRPr lang="zh-CN" altLang="en-US"/>
        </a:p>
      </dgm:t>
    </dgm:pt>
    <dgm:pt modelId="{D2B72036-CA9B-472D-BB46-7F5746F23EA8}" type="sibTrans" cxnId="{E5D49BE3-388D-433C-B66A-E7706A021B56}">
      <dgm:prSet/>
      <dgm:spPr/>
      <dgm:t>
        <a:bodyPr/>
        <a:lstStyle/>
        <a:p>
          <a:endParaRPr lang="zh-CN" altLang="en-US"/>
        </a:p>
      </dgm:t>
    </dgm:pt>
    <dgm:pt modelId="{3159887D-BC34-4F44-B574-5DC0809E4A70}" type="pres">
      <dgm:prSet presAssocID="{E06C2808-4946-4D10-B3C6-CFECB6B88B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49960C0-2478-4BCF-A9C0-745AB8F5088C}" type="pres">
      <dgm:prSet presAssocID="{606C32C2-2B81-43D2-8731-7AA5BC539E85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EC0B8BA3-D1A0-4681-887A-385E8DD367D4}" type="pres">
      <dgm:prSet presAssocID="{F725B255-70E4-4BF2-A614-1EEFDC4C0EBD}" presName="parTrans" presStyleLbl="sibTrans2D1" presStyleIdx="0" presStyleCnt="5"/>
      <dgm:spPr/>
      <dgm:t>
        <a:bodyPr/>
        <a:lstStyle/>
        <a:p>
          <a:endParaRPr lang="zh-CN" altLang="en-US"/>
        </a:p>
      </dgm:t>
    </dgm:pt>
    <dgm:pt modelId="{3EC7B1D9-2BD6-405A-B2BE-EE40634A0814}" type="pres">
      <dgm:prSet presAssocID="{F725B255-70E4-4BF2-A614-1EEFDC4C0EBD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E439FB7C-643C-454F-9092-F27C7C66C5B0}" type="pres">
      <dgm:prSet presAssocID="{9EB41CF7-2687-4840-AAF4-087A996B765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6555EF-08DC-4AF8-B351-7FF0D98BC600}" type="pres">
      <dgm:prSet presAssocID="{3006E1B4-77FC-4EBD-A8B7-17D26EF2CDA2}" presName="parTrans" presStyleLbl="sibTrans2D1" presStyleIdx="1" presStyleCnt="5"/>
      <dgm:spPr/>
      <dgm:t>
        <a:bodyPr/>
        <a:lstStyle/>
        <a:p>
          <a:endParaRPr lang="zh-CN" altLang="en-US"/>
        </a:p>
      </dgm:t>
    </dgm:pt>
    <dgm:pt modelId="{54D044D7-DDFF-4962-9EA3-1FA11B88BED4}" type="pres">
      <dgm:prSet presAssocID="{3006E1B4-77FC-4EBD-A8B7-17D26EF2CDA2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DA72E5D4-62CF-433D-B5E8-B21F597C9891}" type="pres">
      <dgm:prSet presAssocID="{1FD7F08B-44CE-4CDA-8621-DB00C9588F7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A4AF61-D85D-4172-B49F-287A0B9C89FD}" type="pres">
      <dgm:prSet presAssocID="{E7143639-131F-4238-BF6C-40B660E1F12E}" presName="parTrans" presStyleLbl="sibTrans2D1" presStyleIdx="2" presStyleCnt="5"/>
      <dgm:spPr/>
      <dgm:t>
        <a:bodyPr/>
        <a:lstStyle/>
        <a:p>
          <a:endParaRPr lang="zh-CN" altLang="en-US"/>
        </a:p>
      </dgm:t>
    </dgm:pt>
    <dgm:pt modelId="{0EA34702-5ACE-401D-9EDC-0AEAC90B2447}" type="pres">
      <dgm:prSet presAssocID="{E7143639-131F-4238-BF6C-40B660E1F12E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9E9F3594-8892-41E8-B3EB-FCDEECCFF202}" type="pres">
      <dgm:prSet presAssocID="{31D1D303-25E8-4D32-91E3-0855958395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326397-1233-4C08-8969-7FBCBC2B26B2}" type="pres">
      <dgm:prSet presAssocID="{D8C837FD-B8AC-4CC7-A639-B541B9D52215}" presName="parTrans" presStyleLbl="sibTrans2D1" presStyleIdx="3" presStyleCnt="5"/>
      <dgm:spPr/>
      <dgm:t>
        <a:bodyPr/>
        <a:lstStyle/>
        <a:p>
          <a:endParaRPr lang="zh-CN" altLang="en-US"/>
        </a:p>
      </dgm:t>
    </dgm:pt>
    <dgm:pt modelId="{6505D330-90B3-4BB2-8F76-B02E19E3B067}" type="pres">
      <dgm:prSet presAssocID="{D8C837FD-B8AC-4CC7-A639-B541B9D52215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EFD94A1D-1705-44D4-9F71-52ACA21AC469}" type="pres">
      <dgm:prSet presAssocID="{ACC556BC-B091-4088-80C6-AED14A312F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AEA19E-897F-4BFF-9736-2A61A570B775}" type="pres">
      <dgm:prSet presAssocID="{EB4D2D21-725B-4727-AF4B-152FC1B16DD9}" presName="parTrans" presStyleLbl="sibTrans2D1" presStyleIdx="4" presStyleCnt="5"/>
      <dgm:spPr/>
      <dgm:t>
        <a:bodyPr/>
        <a:lstStyle/>
        <a:p>
          <a:endParaRPr lang="zh-CN" altLang="en-US"/>
        </a:p>
      </dgm:t>
    </dgm:pt>
    <dgm:pt modelId="{4DCC99E0-7CED-4B3C-8705-30D35CC900C4}" type="pres">
      <dgm:prSet presAssocID="{EB4D2D21-725B-4727-AF4B-152FC1B16DD9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55F7B0DC-5749-4C20-9D46-165F56D2412D}" type="pres">
      <dgm:prSet presAssocID="{08DF5C5A-B4C7-4506-8DF3-D7E9788803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34A66D1-CE1E-4520-AEE2-188D0B994264}" type="presOf" srcId="{E7143639-131F-4238-BF6C-40B660E1F12E}" destId="{0EA34702-5ACE-401D-9EDC-0AEAC90B2447}" srcOrd="1" destOrd="0" presId="urn:microsoft.com/office/officeart/2005/8/layout/radial5"/>
    <dgm:cxn modelId="{D7C9686B-4D5E-43CF-BCF7-6935DA8C653D}" type="presOf" srcId="{ACC556BC-B091-4088-80C6-AED14A312FB5}" destId="{EFD94A1D-1705-44D4-9F71-52ACA21AC469}" srcOrd="0" destOrd="0" presId="urn:microsoft.com/office/officeart/2005/8/layout/radial5"/>
    <dgm:cxn modelId="{7D52AD5B-7190-4828-8AE5-A4342786F1AE}" srcId="{606C32C2-2B81-43D2-8731-7AA5BC539E85}" destId="{31D1D303-25E8-4D32-91E3-085595839514}" srcOrd="2" destOrd="0" parTransId="{E7143639-131F-4238-BF6C-40B660E1F12E}" sibTransId="{5A4727C6-0B9F-4DBB-9FD5-4817C9BACE96}"/>
    <dgm:cxn modelId="{3AE4D420-8670-413E-8754-2B7B56239AA8}" type="presOf" srcId="{D8C837FD-B8AC-4CC7-A639-B541B9D52215}" destId="{6505D330-90B3-4BB2-8F76-B02E19E3B067}" srcOrd="1" destOrd="0" presId="urn:microsoft.com/office/officeart/2005/8/layout/radial5"/>
    <dgm:cxn modelId="{FF223524-FFE3-4E34-BF2D-B244DAD80E41}" type="presOf" srcId="{08DF5C5A-B4C7-4506-8DF3-D7E97888039C}" destId="{55F7B0DC-5749-4C20-9D46-165F56D2412D}" srcOrd="0" destOrd="0" presId="urn:microsoft.com/office/officeart/2005/8/layout/radial5"/>
    <dgm:cxn modelId="{E3ABDB5A-35B7-434E-A938-615E1064B882}" type="presOf" srcId="{F725B255-70E4-4BF2-A614-1EEFDC4C0EBD}" destId="{3EC7B1D9-2BD6-405A-B2BE-EE40634A0814}" srcOrd="1" destOrd="0" presId="urn:microsoft.com/office/officeart/2005/8/layout/radial5"/>
    <dgm:cxn modelId="{2A2C8BEB-EB29-4A72-8048-7861B498465C}" type="presOf" srcId="{31D1D303-25E8-4D32-91E3-085595839514}" destId="{9E9F3594-8892-41E8-B3EB-FCDEECCFF202}" srcOrd="0" destOrd="0" presId="urn:microsoft.com/office/officeart/2005/8/layout/radial5"/>
    <dgm:cxn modelId="{F3A083DC-3618-4CE5-A20C-BF60401EF20E}" srcId="{606C32C2-2B81-43D2-8731-7AA5BC539E85}" destId="{ACC556BC-B091-4088-80C6-AED14A312FB5}" srcOrd="3" destOrd="0" parTransId="{D8C837FD-B8AC-4CC7-A639-B541B9D52215}" sibTransId="{F98D1FBC-D7A2-45AF-ABA0-D342C8F70BC4}"/>
    <dgm:cxn modelId="{82034E88-639C-4590-987A-1194743B5535}" type="presOf" srcId="{3006E1B4-77FC-4EBD-A8B7-17D26EF2CDA2}" destId="{7B6555EF-08DC-4AF8-B351-7FF0D98BC600}" srcOrd="0" destOrd="0" presId="urn:microsoft.com/office/officeart/2005/8/layout/radial5"/>
    <dgm:cxn modelId="{6C5BFFFD-7EE8-4D97-BB62-BFC6D7ADE60D}" type="presOf" srcId="{E7143639-131F-4238-BF6C-40B660E1F12E}" destId="{BAA4AF61-D85D-4172-B49F-287A0B9C89FD}" srcOrd="0" destOrd="0" presId="urn:microsoft.com/office/officeart/2005/8/layout/radial5"/>
    <dgm:cxn modelId="{5C360DC3-58D8-405B-8555-69F29DE5D8EB}" type="presOf" srcId="{606C32C2-2B81-43D2-8731-7AA5BC539E85}" destId="{B49960C0-2478-4BCF-A9C0-745AB8F5088C}" srcOrd="0" destOrd="0" presId="urn:microsoft.com/office/officeart/2005/8/layout/radial5"/>
    <dgm:cxn modelId="{7C0BE2FF-E407-43EC-BE47-2693E6CCF591}" type="presOf" srcId="{F725B255-70E4-4BF2-A614-1EEFDC4C0EBD}" destId="{EC0B8BA3-D1A0-4681-887A-385E8DD367D4}" srcOrd="0" destOrd="0" presId="urn:microsoft.com/office/officeart/2005/8/layout/radial5"/>
    <dgm:cxn modelId="{64C6B990-E392-4539-9B84-BC7399C9717D}" srcId="{606C32C2-2B81-43D2-8731-7AA5BC539E85}" destId="{1FD7F08B-44CE-4CDA-8621-DB00C9588F7D}" srcOrd="1" destOrd="0" parTransId="{3006E1B4-77FC-4EBD-A8B7-17D26EF2CDA2}" sibTransId="{397A3741-028F-425D-9B8D-8571BF64A664}"/>
    <dgm:cxn modelId="{048F446E-0229-43D4-A69B-BD5E6FD13C74}" type="presOf" srcId="{E06C2808-4946-4D10-B3C6-CFECB6B88B69}" destId="{3159887D-BC34-4F44-B574-5DC0809E4A70}" srcOrd="0" destOrd="0" presId="urn:microsoft.com/office/officeart/2005/8/layout/radial5"/>
    <dgm:cxn modelId="{F121E0DF-94CC-40D3-867F-441993D8AB0A}" srcId="{606C32C2-2B81-43D2-8731-7AA5BC539E85}" destId="{9EB41CF7-2687-4840-AAF4-087A996B7653}" srcOrd="0" destOrd="0" parTransId="{F725B255-70E4-4BF2-A614-1EEFDC4C0EBD}" sibTransId="{BE024001-52C8-4377-9A93-EA2645AD60B3}"/>
    <dgm:cxn modelId="{9925A41B-0BFE-4E02-972A-8348F95A4C93}" type="presOf" srcId="{9EB41CF7-2687-4840-AAF4-087A996B7653}" destId="{E439FB7C-643C-454F-9092-F27C7C66C5B0}" srcOrd="0" destOrd="0" presId="urn:microsoft.com/office/officeart/2005/8/layout/radial5"/>
    <dgm:cxn modelId="{F225EE4E-F2D2-4F57-9158-1012639CE51B}" type="presOf" srcId="{EB4D2D21-725B-4727-AF4B-152FC1B16DD9}" destId="{4DCC99E0-7CED-4B3C-8705-30D35CC900C4}" srcOrd="1" destOrd="0" presId="urn:microsoft.com/office/officeart/2005/8/layout/radial5"/>
    <dgm:cxn modelId="{ECF913BD-3AA4-438D-A682-81A445FB309C}" type="presOf" srcId="{3006E1B4-77FC-4EBD-A8B7-17D26EF2CDA2}" destId="{54D044D7-DDFF-4962-9EA3-1FA11B88BED4}" srcOrd="1" destOrd="0" presId="urn:microsoft.com/office/officeart/2005/8/layout/radial5"/>
    <dgm:cxn modelId="{E5D49BE3-388D-433C-B66A-E7706A021B56}" srcId="{606C32C2-2B81-43D2-8731-7AA5BC539E85}" destId="{08DF5C5A-B4C7-4506-8DF3-D7E97888039C}" srcOrd="4" destOrd="0" parTransId="{EB4D2D21-725B-4727-AF4B-152FC1B16DD9}" sibTransId="{D2B72036-CA9B-472D-BB46-7F5746F23EA8}"/>
    <dgm:cxn modelId="{2C1BA3A5-D325-43A0-8C25-B60891DBB872}" srcId="{E06C2808-4946-4D10-B3C6-CFECB6B88B69}" destId="{606C32C2-2B81-43D2-8731-7AA5BC539E85}" srcOrd="0" destOrd="0" parTransId="{6A930F7C-102B-4B74-A810-0EF8A77C9C80}" sibTransId="{6834A72C-D888-4AEC-9D62-346A2EEC237F}"/>
    <dgm:cxn modelId="{D5FF2402-0952-4073-83BC-86160F4B2D97}" type="presOf" srcId="{1FD7F08B-44CE-4CDA-8621-DB00C9588F7D}" destId="{DA72E5D4-62CF-433D-B5E8-B21F597C9891}" srcOrd="0" destOrd="0" presId="urn:microsoft.com/office/officeart/2005/8/layout/radial5"/>
    <dgm:cxn modelId="{E9678C1C-E744-46E1-A16E-6BA374942B0E}" type="presOf" srcId="{D8C837FD-B8AC-4CC7-A639-B541B9D52215}" destId="{61326397-1233-4C08-8969-7FBCBC2B26B2}" srcOrd="0" destOrd="0" presId="urn:microsoft.com/office/officeart/2005/8/layout/radial5"/>
    <dgm:cxn modelId="{830EF9A3-7E31-475F-842E-80ECF7798F71}" type="presOf" srcId="{EB4D2D21-725B-4727-AF4B-152FC1B16DD9}" destId="{EBAEA19E-897F-4BFF-9736-2A61A570B775}" srcOrd="0" destOrd="0" presId="urn:microsoft.com/office/officeart/2005/8/layout/radial5"/>
    <dgm:cxn modelId="{0AB69512-0B01-4B94-9472-B4D52854F2CD}" type="presParOf" srcId="{3159887D-BC34-4F44-B574-5DC0809E4A70}" destId="{B49960C0-2478-4BCF-A9C0-745AB8F5088C}" srcOrd="0" destOrd="0" presId="urn:microsoft.com/office/officeart/2005/8/layout/radial5"/>
    <dgm:cxn modelId="{15858995-345F-4CB2-AE88-BC96DDEC5DF7}" type="presParOf" srcId="{3159887D-BC34-4F44-B574-5DC0809E4A70}" destId="{EC0B8BA3-D1A0-4681-887A-385E8DD367D4}" srcOrd="1" destOrd="0" presId="urn:microsoft.com/office/officeart/2005/8/layout/radial5"/>
    <dgm:cxn modelId="{ACD172E7-39BD-4C79-99D2-3ABAE3B83AE0}" type="presParOf" srcId="{EC0B8BA3-D1A0-4681-887A-385E8DD367D4}" destId="{3EC7B1D9-2BD6-405A-B2BE-EE40634A0814}" srcOrd="0" destOrd="0" presId="urn:microsoft.com/office/officeart/2005/8/layout/radial5"/>
    <dgm:cxn modelId="{41108EDA-7BFC-4F78-85A5-C58ACFDA1155}" type="presParOf" srcId="{3159887D-BC34-4F44-B574-5DC0809E4A70}" destId="{E439FB7C-643C-454F-9092-F27C7C66C5B0}" srcOrd="2" destOrd="0" presId="urn:microsoft.com/office/officeart/2005/8/layout/radial5"/>
    <dgm:cxn modelId="{C7E23B87-A8E8-4A13-85CD-824319EB33F2}" type="presParOf" srcId="{3159887D-BC34-4F44-B574-5DC0809E4A70}" destId="{7B6555EF-08DC-4AF8-B351-7FF0D98BC600}" srcOrd="3" destOrd="0" presId="urn:microsoft.com/office/officeart/2005/8/layout/radial5"/>
    <dgm:cxn modelId="{494B0D1A-435D-43A0-A186-91E8CDD3CD4F}" type="presParOf" srcId="{7B6555EF-08DC-4AF8-B351-7FF0D98BC600}" destId="{54D044D7-DDFF-4962-9EA3-1FA11B88BED4}" srcOrd="0" destOrd="0" presId="urn:microsoft.com/office/officeart/2005/8/layout/radial5"/>
    <dgm:cxn modelId="{02F34507-9C0D-4886-8F8F-B8DD1521010B}" type="presParOf" srcId="{3159887D-BC34-4F44-B574-5DC0809E4A70}" destId="{DA72E5D4-62CF-433D-B5E8-B21F597C9891}" srcOrd="4" destOrd="0" presId="urn:microsoft.com/office/officeart/2005/8/layout/radial5"/>
    <dgm:cxn modelId="{BF095081-6162-4F18-8827-1D7A7FDBFB30}" type="presParOf" srcId="{3159887D-BC34-4F44-B574-5DC0809E4A70}" destId="{BAA4AF61-D85D-4172-B49F-287A0B9C89FD}" srcOrd="5" destOrd="0" presId="urn:microsoft.com/office/officeart/2005/8/layout/radial5"/>
    <dgm:cxn modelId="{A811B80A-9FAD-4168-A117-3A65722C3BC2}" type="presParOf" srcId="{BAA4AF61-D85D-4172-B49F-287A0B9C89FD}" destId="{0EA34702-5ACE-401D-9EDC-0AEAC90B2447}" srcOrd="0" destOrd="0" presId="urn:microsoft.com/office/officeart/2005/8/layout/radial5"/>
    <dgm:cxn modelId="{130EF406-2944-4016-A744-54555C65844B}" type="presParOf" srcId="{3159887D-BC34-4F44-B574-5DC0809E4A70}" destId="{9E9F3594-8892-41E8-B3EB-FCDEECCFF202}" srcOrd="6" destOrd="0" presId="urn:microsoft.com/office/officeart/2005/8/layout/radial5"/>
    <dgm:cxn modelId="{3A3B7C3E-35DA-4E6F-8642-402EF20F325A}" type="presParOf" srcId="{3159887D-BC34-4F44-B574-5DC0809E4A70}" destId="{61326397-1233-4C08-8969-7FBCBC2B26B2}" srcOrd="7" destOrd="0" presId="urn:microsoft.com/office/officeart/2005/8/layout/radial5"/>
    <dgm:cxn modelId="{0E8AB397-8508-4128-B113-8E41BD39F93D}" type="presParOf" srcId="{61326397-1233-4C08-8969-7FBCBC2B26B2}" destId="{6505D330-90B3-4BB2-8F76-B02E19E3B067}" srcOrd="0" destOrd="0" presId="urn:microsoft.com/office/officeart/2005/8/layout/radial5"/>
    <dgm:cxn modelId="{3F29A8A6-A1AB-4DE0-B576-1AF0999D240E}" type="presParOf" srcId="{3159887D-BC34-4F44-B574-5DC0809E4A70}" destId="{EFD94A1D-1705-44D4-9F71-52ACA21AC469}" srcOrd="8" destOrd="0" presId="urn:microsoft.com/office/officeart/2005/8/layout/radial5"/>
    <dgm:cxn modelId="{6E0D538B-102A-4321-9E97-485C1C35468B}" type="presParOf" srcId="{3159887D-BC34-4F44-B574-5DC0809E4A70}" destId="{EBAEA19E-897F-4BFF-9736-2A61A570B775}" srcOrd="9" destOrd="0" presId="urn:microsoft.com/office/officeart/2005/8/layout/radial5"/>
    <dgm:cxn modelId="{1A8227D9-421D-43C9-9462-3C54C995AB73}" type="presParOf" srcId="{EBAEA19E-897F-4BFF-9736-2A61A570B775}" destId="{4DCC99E0-7CED-4B3C-8705-30D35CC900C4}" srcOrd="0" destOrd="0" presId="urn:microsoft.com/office/officeart/2005/8/layout/radial5"/>
    <dgm:cxn modelId="{DCCAD656-1622-47DC-8568-5E1FFE52DCE2}" type="presParOf" srcId="{3159887D-BC34-4F44-B574-5DC0809E4A70}" destId="{55F7B0DC-5749-4C20-9D46-165F56D2412D}" srcOrd="1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C2808-4946-4D10-B3C6-CFECB6B88B69}" type="doc">
      <dgm:prSet loTypeId="urn:microsoft.com/office/officeart/2005/8/layout/radial5" loCatId="relationship" qsTypeId="urn:microsoft.com/office/officeart/2005/8/quickstyle/simple1#2" qsCatId="simple" csTypeId="urn:microsoft.com/office/officeart/2005/8/colors/accent1_5#2" csCatId="accent1" phldr="0"/>
      <dgm:spPr/>
      <dgm:t>
        <a:bodyPr/>
        <a:lstStyle/>
        <a:p>
          <a:endParaRPr lang="zh-CN" altLang="en-US"/>
        </a:p>
      </dgm:t>
    </dgm:pt>
    <dgm:pt modelId="{606C32C2-2B81-43D2-8731-7AA5BC539E85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600"/>
            <a:t>快</a:t>
          </a:r>
        </a:p>
      </dgm:t>
    </dgm:pt>
    <dgm:pt modelId="{6A930F7C-102B-4B74-A810-0EF8A77C9C80}" type="parTrans" cxnId="{75A4EB35-B3C5-485E-A309-D24A33BEF926}">
      <dgm:prSet/>
      <dgm:spPr/>
      <dgm:t>
        <a:bodyPr/>
        <a:lstStyle/>
        <a:p>
          <a:endParaRPr lang="zh-CN" altLang="en-US"/>
        </a:p>
      </dgm:t>
    </dgm:pt>
    <dgm:pt modelId="{6834A72C-D888-4AEC-9D62-346A2EEC237F}" type="sibTrans" cxnId="{75A4EB35-B3C5-485E-A309-D24A33BEF926}">
      <dgm:prSet/>
      <dgm:spPr/>
      <dgm:t>
        <a:bodyPr/>
        <a:lstStyle/>
        <a:p>
          <a:endParaRPr lang="zh-CN" altLang="en-US"/>
        </a:p>
      </dgm:t>
    </dgm:pt>
    <dgm:pt modelId="{9EB41CF7-2687-4840-AAF4-087A996B7653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/>
            <a:t>民爆</a:t>
          </a:r>
        </a:p>
      </dgm:t>
    </dgm:pt>
    <dgm:pt modelId="{F725B255-70E4-4BF2-A614-1EEFDC4C0EBD}" type="parTrans" cxnId="{B9F89409-E5CF-49B8-8D22-8893B532BD9B}">
      <dgm:prSet/>
      <dgm:spPr/>
      <dgm:t>
        <a:bodyPr/>
        <a:lstStyle/>
        <a:p>
          <a:endParaRPr lang="zh-CN" altLang="en-US"/>
        </a:p>
      </dgm:t>
    </dgm:pt>
    <dgm:pt modelId="{BE024001-52C8-4377-9A93-EA2645AD60B3}" type="sibTrans" cxnId="{B9F89409-E5CF-49B8-8D22-8893B532BD9B}">
      <dgm:prSet/>
      <dgm:spPr/>
      <dgm:t>
        <a:bodyPr/>
        <a:lstStyle/>
        <a:p>
          <a:endParaRPr lang="zh-CN" altLang="en-US"/>
        </a:p>
      </dgm:t>
    </dgm:pt>
    <dgm:pt modelId="{1FD7F08B-44CE-4CDA-8621-DB00C9588F7D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/>
            <a:t>机床</a:t>
          </a:r>
        </a:p>
      </dgm:t>
    </dgm:pt>
    <dgm:pt modelId="{3006E1B4-77FC-4EBD-A8B7-17D26EF2CDA2}" type="parTrans" cxnId="{FA5BE858-3776-430E-BFE7-FE62057DA1DC}">
      <dgm:prSet/>
      <dgm:spPr/>
      <dgm:t>
        <a:bodyPr/>
        <a:lstStyle/>
        <a:p>
          <a:endParaRPr lang="zh-CN" altLang="en-US"/>
        </a:p>
      </dgm:t>
    </dgm:pt>
    <dgm:pt modelId="{397A3741-028F-425D-9B8D-8571BF64A664}" type="sibTrans" cxnId="{FA5BE858-3776-430E-BFE7-FE62057DA1DC}">
      <dgm:prSet/>
      <dgm:spPr/>
      <dgm:t>
        <a:bodyPr/>
        <a:lstStyle/>
        <a:p>
          <a:endParaRPr lang="zh-CN" altLang="en-US"/>
        </a:p>
      </dgm:t>
    </dgm:pt>
    <dgm:pt modelId="{08DF5C5A-B4C7-4506-8DF3-D7E97888039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/>
            <a:t>军工</a:t>
          </a:r>
        </a:p>
      </dgm:t>
    </dgm:pt>
    <dgm:pt modelId="{EB4D2D21-725B-4727-AF4B-152FC1B16DD9}" type="parTrans" cxnId="{4E267B1D-BFE3-4C04-A46E-7C3FA15EB559}">
      <dgm:prSet/>
      <dgm:spPr/>
      <dgm:t>
        <a:bodyPr/>
        <a:lstStyle/>
        <a:p>
          <a:endParaRPr lang="zh-CN" altLang="en-US"/>
        </a:p>
      </dgm:t>
    </dgm:pt>
    <dgm:pt modelId="{D2B72036-CA9B-472D-BB46-7F5746F23EA8}" type="sibTrans" cxnId="{4E267B1D-BFE3-4C04-A46E-7C3FA15EB559}">
      <dgm:prSet/>
      <dgm:spPr/>
    </dgm:pt>
    <dgm:pt modelId="{3159887D-BC34-4F44-B574-5DC0809E4A70}" type="pres">
      <dgm:prSet presAssocID="{E06C2808-4946-4D10-B3C6-CFECB6B88B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49960C0-2478-4BCF-A9C0-745AB8F5088C}" type="pres">
      <dgm:prSet presAssocID="{606C32C2-2B81-43D2-8731-7AA5BC539E85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EC0B8BA3-D1A0-4681-887A-385E8DD367D4}" type="pres">
      <dgm:prSet presAssocID="{F725B255-70E4-4BF2-A614-1EEFDC4C0EBD}" presName="parTrans" presStyleLbl="sibTrans2D1" presStyleIdx="0" presStyleCnt="3"/>
      <dgm:spPr/>
      <dgm:t>
        <a:bodyPr/>
        <a:lstStyle/>
        <a:p>
          <a:endParaRPr lang="zh-CN" altLang="en-US"/>
        </a:p>
      </dgm:t>
    </dgm:pt>
    <dgm:pt modelId="{3EC7B1D9-2BD6-405A-B2BE-EE40634A0814}" type="pres">
      <dgm:prSet presAssocID="{F725B255-70E4-4BF2-A614-1EEFDC4C0EBD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E439FB7C-643C-454F-9092-F27C7C66C5B0}" type="pres">
      <dgm:prSet presAssocID="{9EB41CF7-2687-4840-AAF4-087A996B76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6555EF-08DC-4AF8-B351-7FF0D98BC600}" type="pres">
      <dgm:prSet presAssocID="{3006E1B4-77FC-4EBD-A8B7-17D26EF2CDA2}" presName="parTrans" presStyleLbl="sibTrans2D1" presStyleIdx="1" presStyleCnt="3"/>
      <dgm:spPr/>
      <dgm:t>
        <a:bodyPr/>
        <a:lstStyle/>
        <a:p>
          <a:endParaRPr lang="zh-CN" altLang="en-US"/>
        </a:p>
      </dgm:t>
    </dgm:pt>
    <dgm:pt modelId="{54D044D7-DDFF-4962-9EA3-1FA11B88BED4}" type="pres">
      <dgm:prSet presAssocID="{3006E1B4-77FC-4EBD-A8B7-17D26EF2CDA2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DA72E5D4-62CF-433D-B5E8-B21F597C9891}" type="pres">
      <dgm:prSet presAssocID="{1FD7F08B-44CE-4CDA-8621-DB00C9588F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AEA19E-897F-4BFF-9736-2A61A570B775}" type="pres">
      <dgm:prSet presAssocID="{EB4D2D21-725B-4727-AF4B-152FC1B16DD9}" presName="parTrans" presStyleLbl="sibTrans2D1" presStyleIdx="2" presStyleCnt="3"/>
      <dgm:spPr/>
      <dgm:t>
        <a:bodyPr/>
        <a:lstStyle/>
        <a:p>
          <a:endParaRPr lang="zh-CN" altLang="en-US"/>
        </a:p>
      </dgm:t>
    </dgm:pt>
    <dgm:pt modelId="{4DCC99E0-7CED-4B3C-8705-30D35CC900C4}" type="pres">
      <dgm:prSet presAssocID="{EB4D2D21-725B-4727-AF4B-152FC1B16DD9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55F7B0DC-5749-4C20-9D46-165F56D2412D}" type="pres">
      <dgm:prSet presAssocID="{08DF5C5A-B4C7-4506-8DF3-D7E97888039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44B7129-54A4-4AB1-BA6A-7E1DF8DFEE46}" type="presOf" srcId="{9EB41CF7-2687-4840-AAF4-087A996B7653}" destId="{E439FB7C-643C-454F-9092-F27C7C66C5B0}" srcOrd="0" destOrd="0" presId="urn:microsoft.com/office/officeart/2005/8/layout/radial5"/>
    <dgm:cxn modelId="{5BD1F3E3-BEED-4D91-AE93-4C19165E5104}" type="presOf" srcId="{08DF5C5A-B4C7-4506-8DF3-D7E97888039C}" destId="{55F7B0DC-5749-4C20-9D46-165F56D2412D}" srcOrd="0" destOrd="0" presId="urn:microsoft.com/office/officeart/2005/8/layout/radial5"/>
    <dgm:cxn modelId="{A1B0B2C1-B9B0-4CBE-9CAC-4DBB022D533F}" type="presOf" srcId="{3006E1B4-77FC-4EBD-A8B7-17D26EF2CDA2}" destId="{54D044D7-DDFF-4962-9EA3-1FA11B88BED4}" srcOrd="1" destOrd="0" presId="urn:microsoft.com/office/officeart/2005/8/layout/radial5"/>
    <dgm:cxn modelId="{FA5BE858-3776-430E-BFE7-FE62057DA1DC}" srcId="{606C32C2-2B81-43D2-8731-7AA5BC539E85}" destId="{1FD7F08B-44CE-4CDA-8621-DB00C9588F7D}" srcOrd="1" destOrd="0" parTransId="{3006E1B4-77FC-4EBD-A8B7-17D26EF2CDA2}" sibTransId="{397A3741-028F-425D-9B8D-8571BF64A664}"/>
    <dgm:cxn modelId="{75A4EB35-B3C5-485E-A309-D24A33BEF926}" srcId="{E06C2808-4946-4D10-B3C6-CFECB6B88B69}" destId="{606C32C2-2B81-43D2-8731-7AA5BC539E85}" srcOrd="0" destOrd="0" parTransId="{6A930F7C-102B-4B74-A810-0EF8A77C9C80}" sibTransId="{6834A72C-D888-4AEC-9D62-346A2EEC237F}"/>
    <dgm:cxn modelId="{611A5F25-DB6B-4351-930D-C75AB357E327}" type="presOf" srcId="{1FD7F08B-44CE-4CDA-8621-DB00C9588F7D}" destId="{DA72E5D4-62CF-433D-B5E8-B21F597C9891}" srcOrd="0" destOrd="0" presId="urn:microsoft.com/office/officeart/2005/8/layout/radial5"/>
    <dgm:cxn modelId="{12162E66-CAC4-4B0A-B6CA-DE2B2E663E2A}" type="presOf" srcId="{E06C2808-4946-4D10-B3C6-CFECB6B88B69}" destId="{3159887D-BC34-4F44-B574-5DC0809E4A70}" srcOrd="0" destOrd="0" presId="urn:microsoft.com/office/officeart/2005/8/layout/radial5"/>
    <dgm:cxn modelId="{B9F89409-E5CF-49B8-8D22-8893B532BD9B}" srcId="{606C32C2-2B81-43D2-8731-7AA5BC539E85}" destId="{9EB41CF7-2687-4840-AAF4-087A996B7653}" srcOrd="0" destOrd="0" parTransId="{F725B255-70E4-4BF2-A614-1EEFDC4C0EBD}" sibTransId="{BE024001-52C8-4377-9A93-EA2645AD60B3}"/>
    <dgm:cxn modelId="{9C09E2E2-A122-4801-931E-12DF8384FCB8}" type="presOf" srcId="{3006E1B4-77FC-4EBD-A8B7-17D26EF2CDA2}" destId="{7B6555EF-08DC-4AF8-B351-7FF0D98BC600}" srcOrd="0" destOrd="0" presId="urn:microsoft.com/office/officeart/2005/8/layout/radial5"/>
    <dgm:cxn modelId="{06F7FE1F-B8C2-4888-95AB-8E1A6909D264}" type="presOf" srcId="{F725B255-70E4-4BF2-A614-1EEFDC4C0EBD}" destId="{3EC7B1D9-2BD6-405A-B2BE-EE40634A0814}" srcOrd="1" destOrd="0" presId="urn:microsoft.com/office/officeart/2005/8/layout/radial5"/>
    <dgm:cxn modelId="{B9FA1DBB-B7D4-431D-92E6-4B180B1116FE}" type="presOf" srcId="{F725B255-70E4-4BF2-A614-1EEFDC4C0EBD}" destId="{EC0B8BA3-D1A0-4681-887A-385E8DD367D4}" srcOrd="0" destOrd="0" presId="urn:microsoft.com/office/officeart/2005/8/layout/radial5"/>
    <dgm:cxn modelId="{FCA95CC0-80EF-4CF3-AF64-8081EE489962}" type="presOf" srcId="{606C32C2-2B81-43D2-8731-7AA5BC539E85}" destId="{B49960C0-2478-4BCF-A9C0-745AB8F5088C}" srcOrd="0" destOrd="0" presId="urn:microsoft.com/office/officeart/2005/8/layout/radial5"/>
    <dgm:cxn modelId="{4E267B1D-BFE3-4C04-A46E-7C3FA15EB559}" srcId="{606C32C2-2B81-43D2-8731-7AA5BC539E85}" destId="{08DF5C5A-B4C7-4506-8DF3-D7E97888039C}" srcOrd="2" destOrd="0" parTransId="{EB4D2D21-725B-4727-AF4B-152FC1B16DD9}" sibTransId="{D2B72036-CA9B-472D-BB46-7F5746F23EA8}"/>
    <dgm:cxn modelId="{7DBD4348-A903-4AE3-BDCB-DD2852E3A611}" type="presOf" srcId="{EB4D2D21-725B-4727-AF4B-152FC1B16DD9}" destId="{4DCC99E0-7CED-4B3C-8705-30D35CC900C4}" srcOrd="1" destOrd="0" presId="urn:microsoft.com/office/officeart/2005/8/layout/radial5"/>
    <dgm:cxn modelId="{49EAAC1C-CAB2-4822-BC0B-4D62841D99A9}" type="presOf" srcId="{EB4D2D21-725B-4727-AF4B-152FC1B16DD9}" destId="{EBAEA19E-897F-4BFF-9736-2A61A570B775}" srcOrd="0" destOrd="0" presId="urn:microsoft.com/office/officeart/2005/8/layout/radial5"/>
    <dgm:cxn modelId="{E84E89B3-4EA9-4E0C-95D2-81C18463A025}" type="presParOf" srcId="{3159887D-BC34-4F44-B574-5DC0809E4A70}" destId="{B49960C0-2478-4BCF-A9C0-745AB8F5088C}" srcOrd="0" destOrd="0" presId="urn:microsoft.com/office/officeart/2005/8/layout/radial5"/>
    <dgm:cxn modelId="{3C9469D5-C229-4BF3-99B9-E3DB870149A0}" type="presParOf" srcId="{3159887D-BC34-4F44-B574-5DC0809E4A70}" destId="{EC0B8BA3-D1A0-4681-887A-385E8DD367D4}" srcOrd="1" destOrd="0" presId="urn:microsoft.com/office/officeart/2005/8/layout/radial5"/>
    <dgm:cxn modelId="{299B299D-726F-4F47-BFE0-38B8042C0F63}" type="presParOf" srcId="{EC0B8BA3-D1A0-4681-887A-385E8DD367D4}" destId="{3EC7B1D9-2BD6-405A-B2BE-EE40634A0814}" srcOrd="0" destOrd="0" presId="urn:microsoft.com/office/officeart/2005/8/layout/radial5"/>
    <dgm:cxn modelId="{FA467BEF-8A4B-4126-AE27-395FF95DC2EB}" type="presParOf" srcId="{3159887D-BC34-4F44-B574-5DC0809E4A70}" destId="{E439FB7C-643C-454F-9092-F27C7C66C5B0}" srcOrd="2" destOrd="0" presId="urn:microsoft.com/office/officeart/2005/8/layout/radial5"/>
    <dgm:cxn modelId="{50FBBAE1-A5C2-40B4-A948-A50329347373}" type="presParOf" srcId="{3159887D-BC34-4F44-B574-5DC0809E4A70}" destId="{7B6555EF-08DC-4AF8-B351-7FF0D98BC600}" srcOrd="3" destOrd="0" presId="urn:microsoft.com/office/officeart/2005/8/layout/radial5"/>
    <dgm:cxn modelId="{E2F03C9B-B2EA-45EA-8B24-F2C687063FA3}" type="presParOf" srcId="{7B6555EF-08DC-4AF8-B351-7FF0D98BC600}" destId="{54D044D7-DDFF-4962-9EA3-1FA11B88BED4}" srcOrd="0" destOrd="0" presId="urn:microsoft.com/office/officeart/2005/8/layout/radial5"/>
    <dgm:cxn modelId="{6EDF8EA7-82A0-4977-87C4-4518FE3D2A46}" type="presParOf" srcId="{3159887D-BC34-4F44-B574-5DC0809E4A70}" destId="{DA72E5D4-62CF-433D-B5E8-B21F597C9891}" srcOrd="4" destOrd="0" presId="urn:microsoft.com/office/officeart/2005/8/layout/radial5"/>
    <dgm:cxn modelId="{AA30A566-F90A-4BA9-9F44-4470F13C06AC}" type="presParOf" srcId="{3159887D-BC34-4F44-B574-5DC0809E4A70}" destId="{EBAEA19E-897F-4BFF-9736-2A61A570B775}" srcOrd="5" destOrd="0" presId="urn:microsoft.com/office/officeart/2005/8/layout/radial5"/>
    <dgm:cxn modelId="{E027FCCB-07E0-4C00-8B13-2DAD7A50D7AD}" type="presParOf" srcId="{EBAEA19E-897F-4BFF-9736-2A61A570B775}" destId="{4DCC99E0-7CED-4B3C-8705-30D35CC900C4}" srcOrd="0" destOrd="0" presId="urn:microsoft.com/office/officeart/2005/8/layout/radial5"/>
    <dgm:cxn modelId="{BC7335BB-159C-475B-BBF6-021735709995}" type="presParOf" srcId="{3159887D-BC34-4F44-B574-5DC0809E4A70}" destId="{55F7B0DC-5749-4C20-9D46-165F56D2412D}" srcOrd="6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60C0-2478-4BCF-A9C0-745AB8F5088C}">
      <dsp:nvSpPr>
        <dsp:cNvPr id="0" name=""/>
        <dsp:cNvSpPr/>
      </dsp:nvSpPr>
      <dsp:spPr>
        <a:xfrm>
          <a:off x="3259934" y="2060446"/>
          <a:ext cx="1470970" cy="1470970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2933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600" kern="1200"/>
            <a:t>氢</a:t>
          </a:r>
        </a:p>
      </dsp:txBody>
      <dsp:txXfrm>
        <a:off x="3475353" y="2275865"/>
        <a:ext cx="1040132" cy="1040132"/>
      </dsp:txXfrm>
    </dsp:sp>
    <dsp:sp modelId="{EC0B8BA3-D1A0-4681-887A-385E8DD367D4}">
      <dsp:nvSpPr>
        <dsp:cNvPr id="0" name=""/>
        <dsp:cNvSpPr/>
      </dsp:nvSpPr>
      <dsp:spPr>
        <a:xfrm rot="16200000">
          <a:off x="3839754" y="1525483"/>
          <a:ext cx="311331" cy="500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3886454" y="1672209"/>
        <a:ext cx="217932" cy="300077"/>
      </dsp:txXfrm>
    </dsp:sp>
    <dsp:sp modelId="{E439FB7C-643C-454F-9092-F27C7C66C5B0}">
      <dsp:nvSpPr>
        <dsp:cNvPr id="0" name=""/>
        <dsp:cNvSpPr/>
      </dsp:nvSpPr>
      <dsp:spPr>
        <a:xfrm>
          <a:off x="3259934" y="2057"/>
          <a:ext cx="1470970" cy="147097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/>
            <a:t>芯片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/>
            <a:t>半导体</a:t>
          </a:r>
        </a:p>
      </dsp:txBody>
      <dsp:txXfrm>
        <a:off x="3475353" y="217476"/>
        <a:ext cx="1040132" cy="1040132"/>
      </dsp:txXfrm>
    </dsp:sp>
    <dsp:sp modelId="{7B6555EF-08DC-4AF8-B351-7FF0D98BC600}">
      <dsp:nvSpPr>
        <dsp:cNvPr id="0" name=""/>
        <dsp:cNvSpPr/>
      </dsp:nvSpPr>
      <dsp:spPr>
        <a:xfrm rot="20520000">
          <a:off x="4810196" y="2230550"/>
          <a:ext cx="311331" cy="500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-20435"/>
            <a:lumOff val="128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4812482" y="2345007"/>
        <a:ext cx="217932" cy="300077"/>
      </dsp:txXfrm>
    </dsp:sp>
    <dsp:sp modelId="{DA72E5D4-62CF-433D-B5E8-B21F597C9891}">
      <dsp:nvSpPr>
        <dsp:cNvPr id="0" name=""/>
        <dsp:cNvSpPr/>
      </dsp:nvSpPr>
      <dsp:spPr>
        <a:xfrm>
          <a:off x="5217579" y="1424368"/>
          <a:ext cx="1470970" cy="147097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sym typeface="+mn-ea"/>
            </a:rPr>
            <a:t>加氢</a:t>
          </a:r>
          <a:endParaRPr lang="zh-CN" altLang="en-US" sz="2400" kern="1200"/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sym typeface="+mn-ea"/>
            </a:rPr>
            <a:t>裂氢</a:t>
          </a:r>
        </a:p>
      </dsp:txBody>
      <dsp:txXfrm>
        <a:off x="5432998" y="1639787"/>
        <a:ext cx="1040132" cy="1040132"/>
      </dsp:txXfrm>
    </dsp:sp>
    <dsp:sp modelId="{BAA4AF61-D85D-4172-B49F-287A0B9C89FD}">
      <dsp:nvSpPr>
        <dsp:cNvPr id="0" name=""/>
        <dsp:cNvSpPr/>
      </dsp:nvSpPr>
      <dsp:spPr>
        <a:xfrm rot="3240000">
          <a:off x="4439520" y="3371373"/>
          <a:ext cx="311331" cy="500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-40870"/>
            <a:lumOff val="256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4458770" y="3433618"/>
        <a:ext cx="217932" cy="300077"/>
      </dsp:txXfrm>
    </dsp:sp>
    <dsp:sp modelId="{9E9F3594-8892-41E8-B3EB-FCDEECCFF202}">
      <dsp:nvSpPr>
        <dsp:cNvPr id="0" name=""/>
        <dsp:cNvSpPr/>
      </dsp:nvSpPr>
      <dsp:spPr>
        <a:xfrm>
          <a:off x="4469825" y="3725717"/>
          <a:ext cx="1470970" cy="147097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kern="1200">
              <a:sym typeface="+mn-ea"/>
            </a:rPr>
            <a:t>回收</a:t>
          </a:r>
          <a:endParaRPr lang="zh-CN" altLang="en-US" sz="2800" kern="1200">
            <a:sym typeface="+mn-ea"/>
          </a:endParaRPr>
        </a:p>
      </dsp:txBody>
      <dsp:txXfrm>
        <a:off x="4685244" y="3941136"/>
        <a:ext cx="1040132" cy="1040132"/>
      </dsp:txXfrm>
    </dsp:sp>
    <dsp:sp modelId="{61326397-1233-4C08-8969-7FBCBC2B26B2}">
      <dsp:nvSpPr>
        <dsp:cNvPr id="0" name=""/>
        <dsp:cNvSpPr/>
      </dsp:nvSpPr>
      <dsp:spPr>
        <a:xfrm rot="7560000">
          <a:off x="3239987" y="3371373"/>
          <a:ext cx="311331" cy="500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-61306"/>
            <a:lumOff val="384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 rot="10800000">
        <a:off x="3314136" y="3433618"/>
        <a:ext cx="217932" cy="300077"/>
      </dsp:txXfrm>
    </dsp:sp>
    <dsp:sp modelId="{EFD94A1D-1705-44D4-9F71-52ACA21AC469}">
      <dsp:nvSpPr>
        <dsp:cNvPr id="0" name=""/>
        <dsp:cNvSpPr/>
      </dsp:nvSpPr>
      <dsp:spPr>
        <a:xfrm>
          <a:off x="2050044" y="3725717"/>
          <a:ext cx="1470970" cy="147097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sym typeface="+mn-ea"/>
            </a:rPr>
            <a:t>隔膜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sym typeface="+mn-ea"/>
            </a:rPr>
            <a:t>电解液</a:t>
          </a:r>
        </a:p>
      </dsp:txBody>
      <dsp:txXfrm>
        <a:off x="2265463" y="3941136"/>
        <a:ext cx="1040132" cy="1040132"/>
      </dsp:txXfrm>
    </dsp:sp>
    <dsp:sp modelId="{EBAEA19E-897F-4BFF-9736-2A61A570B775}">
      <dsp:nvSpPr>
        <dsp:cNvPr id="0" name=""/>
        <dsp:cNvSpPr/>
      </dsp:nvSpPr>
      <dsp:spPr>
        <a:xfrm rot="11880000">
          <a:off x="2869311" y="2230550"/>
          <a:ext cx="311331" cy="500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-81741"/>
            <a:lumOff val="512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 rot="10800000">
        <a:off x="2960424" y="2345007"/>
        <a:ext cx="217932" cy="300077"/>
      </dsp:txXfrm>
    </dsp:sp>
    <dsp:sp modelId="{55F7B0DC-5749-4C20-9D46-165F56D2412D}">
      <dsp:nvSpPr>
        <dsp:cNvPr id="0" name=""/>
        <dsp:cNvSpPr/>
      </dsp:nvSpPr>
      <dsp:spPr>
        <a:xfrm>
          <a:off x="1302290" y="1424368"/>
          <a:ext cx="1470970" cy="147097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>
              <a:sym typeface="+mn-ea"/>
            </a:rPr>
            <a:t>光伏</a:t>
          </a:r>
          <a:endParaRPr lang="zh-CN" altLang="en-US" sz="1900" kern="1200"/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>
              <a:sym typeface="+mn-ea"/>
            </a:rPr>
            <a:t>制氢</a:t>
          </a:r>
          <a:endParaRPr lang="zh-CN" sz="1900" kern="1200"/>
        </a:p>
      </dsp:txBody>
      <dsp:txXfrm>
        <a:off x="1517709" y="1639787"/>
        <a:ext cx="1040132" cy="1040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60C0-2478-4BCF-A9C0-745AB8F5088C}">
      <dsp:nvSpPr>
        <dsp:cNvPr id="0" name=""/>
        <dsp:cNvSpPr/>
      </dsp:nvSpPr>
      <dsp:spPr>
        <a:xfrm>
          <a:off x="2702724" y="1905540"/>
          <a:ext cx="1359206" cy="1359206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2933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600" kern="1200"/>
            <a:t>快</a:t>
          </a:r>
        </a:p>
      </dsp:txBody>
      <dsp:txXfrm>
        <a:off x="2901775" y="2104591"/>
        <a:ext cx="961104" cy="961104"/>
      </dsp:txXfrm>
    </dsp:sp>
    <dsp:sp modelId="{EC0B8BA3-D1A0-4681-887A-385E8DD367D4}">
      <dsp:nvSpPr>
        <dsp:cNvPr id="0" name=""/>
        <dsp:cNvSpPr/>
      </dsp:nvSpPr>
      <dsp:spPr>
        <a:xfrm rot="16200000">
          <a:off x="3238302" y="1410883"/>
          <a:ext cx="288049" cy="462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3281510" y="1546517"/>
        <a:ext cx="201634" cy="277278"/>
      </dsp:txXfrm>
    </dsp:sp>
    <dsp:sp modelId="{E439FB7C-643C-454F-9092-F27C7C66C5B0}">
      <dsp:nvSpPr>
        <dsp:cNvPr id="0" name=""/>
        <dsp:cNvSpPr/>
      </dsp:nvSpPr>
      <dsp:spPr>
        <a:xfrm>
          <a:off x="2702724" y="2844"/>
          <a:ext cx="1359206" cy="135920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/>
            <a:t>民爆</a:t>
          </a:r>
        </a:p>
      </dsp:txBody>
      <dsp:txXfrm>
        <a:off x="2901775" y="201895"/>
        <a:ext cx="961104" cy="961104"/>
      </dsp:txXfrm>
    </dsp:sp>
    <dsp:sp modelId="{7B6555EF-08DC-4AF8-B351-7FF0D98BC600}">
      <dsp:nvSpPr>
        <dsp:cNvPr id="0" name=""/>
        <dsp:cNvSpPr/>
      </dsp:nvSpPr>
      <dsp:spPr>
        <a:xfrm rot="1800000">
          <a:off x="4055134" y="2825676"/>
          <a:ext cx="288049" cy="462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-40870"/>
            <a:lumOff val="256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>
        <a:off x="4060923" y="2896498"/>
        <a:ext cx="201634" cy="277278"/>
      </dsp:txXfrm>
    </dsp:sp>
    <dsp:sp modelId="{DA72E5D4-62CF-433D-B5E8-B21F597C9891}">
      <dsp:nvSpPr>
        <dsp:cNvPr id="0" name=""/>
        <dsp:cNvSpPr/>
      </dsp:nvSpPr>
      <dsp:spPr>
        <a:xfrm>
          <a:off x="4350507" y="2856888"/>
          <a:ext cx="1359206" cy="135920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/>
            <a:t>机床</a:t>
          </a:r>
        </a:p>
      </dsp:txBody>
      <dsp:txXfrm>
        <a:off x="4549558" y="3055939"/>
        <a:ext cx="961104" cy="961104"/>
      </dsp:txXfrm>
    </dsp:sp>
    <dsp:sp modelId="{EBAEA19E-897F-4BFF-9736-2A61A570B775}">
      <dsp:nvSpPr>
        <dsp:cNvPr id="0" name=""/>
        <dsp:cNvSpPr/>
      </dsp:nvSpPr>
      <dsp:spPr>
        <a:xfrm rot="9000000">
          <a:off x="2421471" y="2825676"/>
          <a:ext cx="288049" cy="462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-81741"/>
            <a:lumOff val="512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300" kern="1200"/>
        </a:p>
      </dsp:txBody>
      <dsp:txXfrm rot="10800000">
        <a:off x="2502097" y="2896498"/>
        <a:ext cx="201634" cy="277278"/>
      </dsp:txXfrm>
    </dsp:sp>
    <dsp:sp modelId="{55F7B0DC-5749-4C20-9D46-165F56D2412D}">
      <dsp:nvSpPr>
        <dsp:cNvPr id="0" name=""/>
        <dsp:cNvSpPr/>
      </dsp:nvSpPr>
      <dsp:spPr>
        <a:xfrm>
          <a:off x="1054941" y="2856888"/>
          <a:ext cx="1359206" cy="135920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kern="1200"/>
            <a:t>军工</a:t>
          </a:r>
        </a:p>
      </dsp:txBody>
      <dsp:txXfrm>
        <a:off x="1253992" y="3055939"/>
        <a:ext cx="961104" cy="961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5243D-35A6-41C3-A881-2FB30D20EFC6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DF329-8307-404B-9269-3BE26FE7F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EBAD-A268-473C-BDEA-31A4109EEC8B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C46E-D2F8-44E7-B5C5-3AA8E6B8DF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EBAD-A268-473C-BDEA-31A4109EEC8B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C46E-D2F8-44E7-B5C5-3AA8E6B8DF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EBAD-A268-473C-BDEA-31A4109EEC8B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C46E-D2F8-44E7-B5C5-3AA8E6B8DF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4" y="2130426"/>
            <a:ext cx="1036347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8" y="3886200"/>
            <a:ext cx="8534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9E13-6966-4E3E-AC79-6CC22EB5CBA2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04D2-A5CE-44AD-97A3-A8E1BBF1A3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9E13-6966-4E3E-AC79-6CC22EB5CBA2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04D2-A5CE-44AD-97A3-A8E1BBF1A3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9" y="4406901"/>
            <a:ext cx="103634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9" y="2906713"/>
            <a:ext cx="1036347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9E13-6966-4E3E-AC79-6CC22EB5CBA2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04D2-A5CE-44AD-97A3-A8E1BBF1A3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6" y="1600201"/>
            <a:ext cx="53849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61" y="1600201"/>
            <a:ext cx="53849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9E13-6966-4E3E-AC79-6CC22EB5CBA2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04D2-A5CE-44AD-97A3-A8E1BBF1A3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6" y="1535113"/>
            <a:ext cx="538705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6" y="2174875"/>
            <a:ext cx="538705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29" y="1535113"/>
            <a:ext cx="53891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29" y="2174875"/>
            <a:ext cx="53891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9E13-6966-4E3E-AC79-6CC22EB5CBA2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04D2-A5CE-44AD-97A3-A8E1BBF1A3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9E13-6966-4E3E-AC79-6CC22EB5CBA2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04D2-A5CE-44AD-97A3-A8E1BBF1A3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9E13-6966-4E3E-AC79-6CC22EB5CBA2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04D2-A5CE-44AD-97A3-A8E1BBF1A3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6" y="273050"/>
            <a:ext cx="40111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58" y="273051"/>
            <a:ext cx="68158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6" y="1435101"/>
            <a:ext cx="40111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9E13-6966-4E3E-AC79-6CC22EB5CBA2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04D2-A5CE-44AD-97A3-A8E1BBF1A3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EBAD-A268-473C-BDEA-31A4109EEC8B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C46E-D2F8-44E7-B5C5-3AA8E6B8DF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9" y="4800600"/>
            <a:ext cx="731539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9" y="612775"/>
            <a:ext cx="7315391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9" y="5367338"/>
            <a:ext cx="7315391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9E13-6966-4E3E-AC79-6CC22EB5CBA2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04D2-A5CE-44AD-97A3-A8E1BBF1A3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9E13-6966-4E3E-AC79-6CC22EB5CBA2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04D2-A5CE-44AD-97A3-A8E1BBF1A3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30" y="274639"/>
            <a:ext cx="2743272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6" y="274639"/>
            <a:ext cx="802660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9E13-6966-4E3E-AC79-6CC22EB5CBA2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04D2-A5CE-44AD-97A3-A8E1BBF1A3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EBAD-A268-473C-BDEA-31A4109EEC8B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C46E-D2F8-44E7-B5C5-3AA8E6B8DF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EBAD-A268-473C-BDEA-31A4109EEC8B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C46E-D2F8-44E7-B5C5-3AA8E6B8DF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EBAD-A268-473C-BDEA-31A4109EEC8B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C46E-D2F8-44E7-B5C5-3AA8E6B8DF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EBAD-A268-473C-BDEA-31A4109EEC8B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C46E-D2F8-44E7-B5C5-3AA8E6B8DF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EBAD-A268-473C-BDEA-31A4109EEC8B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C46E-D2F8-44E7-B5C5-3AA8E6B8DF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EBAD-A268-473C-BDEA-31A4109EEC8B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C46E-D2F8-44E7-B5C5-3AA8E6B8DF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EBAD-A268-473C-BDEA-31A4109EEC8B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C46E-D2F8-44E7-B5C5-3AA8E6B8DF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EBAD-A268-473C-BDEA-31A4109EEC8B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C46E-D2F8-44E7-B5C5-3AA8E6B8DF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6" y="274638"/>
            <a:ext cx="109730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6" y="1600201"/>
            <a:ext cx="109730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6" y="6356351"/>
            <a:ext cx="2844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F9E13-6966-4E3E-AC79-6CC22EB5CBA2}" type="datetimeFigureOut">
              <a:rPr lang="zh-CN" altLang="en-US" smtClean="0"/>
              <a:pPr/>
              <a:t>2021/7/8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709" y="6356351"/>
            <a:ext cx="3860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28" y="6356351"/>
            <a:ext cx="2844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904D2-A5CE-44AD-97A3-A8E1BBF1A3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20135;&#21697;&#35270;&#39057;/D371SS-AM%20&#20891;&#24037;&#28779;&#33647;&#29123;&#29190;&#27169;&#25311;&#27979;&#35797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hyperlink" Target="&#20135;&#21697;&#35270;&#39057;/D383%204ms%20&#21709;&#24212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&#20135;&#21697;&#35270;&#39057;/&#28779;&#28976;&#21453;&#20809;&#19981;&#35823;&#25253;No%20False%20Alarms%20from%20Reflections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hyperlink" Target="&#20135;&#21697;&#35270;&#39057;/&#30005;&#24359;&#28779;&#20809;&#19981;&#35823;&#25253;Arc%20welding@%209ft%20No%20False%20Alarms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&#20135;&#21697;&#35270;&#39057;/200ft%2061m%20&#28857;&#28779;&#27979;&#35797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&#20135;&#21697;&#35270;&#39057;/&#27987;&#28895;&#31359;&#36879;&#25506;&#27979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1.jpeg"/><Relationship Id="rId4" Type="http://schemas.openxmlformats.org/officeDocument/2006/relationships/hyperlink" Target="&#20135;&#21697;&#35270;&#39057;/&#27682;&#27668;&#28779;&#28976;&#25506;&#27979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2.tiff"/><Relationship Id="rId7" Type="http://schemas.openxmlformats.org/officeDocument/2006/relationships/image" Target="../media/image36.pn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gif"/><Relationship Id="rId9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&#20135;&#21697;&#35270;&#39057;/&#28856;&#33647;&#28781;&#28779;&#35797;&#39564;2021060802.mp4" TargetMode="External"/><Relationship Id="rId2" Type="http://schemas.openxmlformats.org/officeDocument/2006/relationships/hyperlink" Target="&#20135;&#21697;&#35270;&#39057;/&#28856;&#33647;&#28781;&#28779;&#35797;&#39564;2021060801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27700;&#21943;&#28107;&#25233;&#29190;&#31995;&#32479;%20V1.0.mp4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20135;&#21697;&#35270;&#39057;/&#20844;&#21496;&#20171;&#32461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1.JPG" TargetMode="Externa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image" Target="../media/image4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8102600" cy="6858000"/>
          </a:xfrm>
          <a:custGeom>
            <a:avLst/>
            <a:gdLst>
              <a:gd name="connsiteX0" fmla="*/ 0 w 6817360"/>
              <a:gd name="connsiteY0" fmla="*/ 0 h 6858000"/>
              <a:gd name="connsiteX1" fmla="*/ 6817360 w 6817360"/>
              <a:gd name="connsiteY1" fmla="*/ 0 h 6858000"/>
              <a:gd name="connsiteX2" fmla="*/ 6817360 w 6817360"/>
              <a:gd name="connsiteY2" fmla="*/ 6858000 h 6858000"/>
              <a:gd name="connsiteX3" fmla="*/ 0 w 6817360"/>
              <a:gd name="connsiteY3" fmla="*/ 6858000 h 6858000"/>
              <a:gd name="connsiteX4" fmla="*/ 0 w 6817360"/>
              <a:gd name="connsiteY4" fmla="*/ 0 h 6858000"/>
              <a:gd name="connsiteX0-1" fmla="*/ 0 w 6817360"/>
              <a:gd name="connsiteY0-2" fmla="*/ 0 h 6858000"/>
              <a:gd name="connsiteX1-3" fmla="*/ 6817360 w 6817360"/>
              <a:gd name="connsiteY1-4" fmla="*/ 0 h 6858000"/>
              <a:gd name="connsiteX2-5" fmla="*/ 4500880 w 6817360"/>
              <a:gd name="connsiteY2-6" fmla="*/ 6847840 h 6858000"/>
              <a:gd name="connsiteX3-7" fmla="*/ 0 w 6817360"/>
              <a:gd name="connsiteY3-8" fmla="*/ 6858000 h 6858000"/>
              <a:gd name="connsiteX4-9" fmla="*/ 0 w 6817360"/>
              <a:gd name="connsiteY4-10" fmla="*/ 0 h 6858000"/>
              <a:gd name="connsiteX0-11" fmla="*/ 0 w 7345680"/>
              <a:gd name="connsiteY0-12" fmla="*/ 0 h 6858000"/>
              <a:gd name="connsiteX1-13" fmla="*/ 7345680 w 7345680"/>
              <a:gd name="connsiteY1-14" fmla="*/ 10160 h 6858000"/>
              <a:gd name="connsiteX2-15" fmla="*/ 4500880 w 7345680"/>
              <a:gd name="connsiteY2-16" fmla="*/ 6847840 h 6858000"/>
              <a:gd name="connsiteX3-17" fmla="*/ 0 w 7345680"/>
              <a:gd name="connsiteY3-18" fmla="*/ 6858000 h 6858000"/>
              <a:gd name="connsiteX4-19" fmla="*/ 0 w 7345680"/>
              <a:gd name="connsiteY4-2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45680" h="6858000">
                <a:moveTo>
                  <a:pt x="0" y="0"/>
                </a:moveTo>
                <a:lnTo>
                  <a:pt x="7345680" y="10160"/>
                </a:lnTo>
                <a:lnTo>
                  <a:pt x="4500880" y="68478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6200000">
            <a:off x="7359650" y="2025650"/>
            <a:ext cx="6858000" cy="2806700"/>
          </a:xfrm>
          <a:prstGeom prst="rtTriangle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68300" y="1363345"/>
            <a:ext cx="658114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迪盈精密仪器</a:t>
            </a:r>
          </a:p>
          <a:p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Detectors Inc.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84810" y="4239260"/>
            <a:ext cx="5458460" cy="1314498"/>
            <a:chOff x="580" y="4807"/>
            <a:chExt cx="9020" cy="2323"/>
          </a:xfrm>
        </p:grpSpPr>
        <p:sp>
          <p:nvSpPr>
            <p:cNvPr id="9" name="文本框 8"/>
            <p:cNvSpPr txBox="1"/>
            <p:nvPr/>
          </p:nvSpPr>
          <p:spPr>
            <a:xfrm>
              <a:off x="580" y="4807"/>
              <a:ext cx="9020" cy="1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5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公司及产品简介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92" y="6461"/>
              <a:ext cx="7974" cy="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664" y="6534"/>
              <a:ext cx="7983" cy="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Company &amp; Product Profile</a:t>
              </a:r>
            </a:p>
          </p:txBody>
        </p:sp>
      </p:grpSp>
      <p:pic>
        <p:nvPicPr>
          <p:cNvPr id="2" name="图片 1" descr="DI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5165" y="5553710"/>
            <a:ext cx="1007745" cy="1003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9414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D371 </a:t>
            </a:r>
            <a:r>
              <a:rPr lang="zh-CN" altLang="en-US" sz="3600" dirty="0"/>
              <a:t>火焰探测器 </a:t>
            </a:r>
            <a:r>
              <a:rPr lang="en-US" altLang="zh-CN" sz="3600" dirty="0"/>
              <a:t>—— IR3+UV+</a:t>
            </a:r>
            <a:r>
              <a:rPr lang="zh-CN" altLang="en-US" sz="3600" dirty="0"/>
              <a:t>不锈钢</a:t>
            </a:r>
          </a:p>
        </p:txBody>
      </p:sp>
      <p:pic>
        <p:nvPicPr>
          <p:cNvPr id="3" name="图片 2" descr="DI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  <p:graphicFrame>
        <p:nvGraphicFramePr>
          <p:cNvPr id="8" name="表格 3"/>
          <p:cNvGraphicFramePr/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3530462395"/>
              </p:ext>
            </p:extLst>
          </p:nvPr>
        </p:nvGraphicFramePr>
        <p:xfrm>
          <a:off x="1295421" y="1519333"/>
          <a:ext cx="9429116" cy="45459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43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3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1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19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32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核心参数表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403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光谱范围（</a:t>
                      </a:r>
                      <a:r>
                        <a:rPr lang="en-US" altLang="zh-CN" sz="1600" dirty="0"/>
                        <a:t>Spectrum Range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IR </a:t>
                      </a:r>
                      <a:r>
                        <a:rPr lang="en-US" altLang="en-US" sz="1600" dirty="0">
                          <a:sym typeface="+mn-ea"/>
                        </a:rPr>
                        <a:t>2 – 5</a:t>
                      </a:r>
                      <a:r>
                        <a:rPr lang="en-US" altLang="zh-CN" sz="1600" dirty="0">
                          <a:sym typeface="+mn-ea"/>
                        </a:rPr>
                        <a:t>μm</a:t>
                      </a:r>
                      <a:endParaRPr lang="en-US" altLang="zh-CN" sz="1600" dirty="0"/>
                    </a:p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UV 180 - 260</a:t>
                      </a:r>
                      <a:r>
                        <a:rPr lang="en-US" altLang="zh-CN" sz="1600" dirty="0"/>
                        <a:t>nm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探测距离（</a:t>
                      </a:r>
                      <a:r>
                        <a:rPr lang="en-US" altLang="zh-CN" sz="1600" dirty="0"/>
                        <a:t>Distance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正庚烷（</a:t>
                      </a:r>
                      <a:r>
                        <a:rPr lang="en-US" altLang="zh-CN" sz="1600" dirty="0"/>
                        <a:t>N-Heptane</a:t>
                      </a:r>
                      <a:r>
                        <a:rPr lang="zh-CN" altLang="en-US" sz="1600" dirty="0"/>
                        <a:t>）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600" dirty="0"/>
                        <a:t>1</a:t>
                      </a:r>
                      <a:r>
                        <a:rPr lang="en-US" altLang="zh-CN" sz="1600" dirty="0"/>
                        <a:t>ft.×1ft.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1600" dirty="0"/>
                        <a:t>(0.3m×0.3m)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61m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17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响应时间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（</a:t>
                      </a:r>
                      <a:r>
                        <a:rPr lang="en-US" altLang="zh-CN" sz="1600" dirty="0"/>
                        <a:t>Response Time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dirty="0"/>
                        <a:t>D371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-AM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</a:rPr>
                        <a:t>4ms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D371</a:t>
                      </a:r>
                      <a:endParaRPr lang="en-US" altLang="en-US" sz="1600" dirty="0"/>
                    </a:p>
                  </a:txBody>
                  <a:tcPr marL="68580" marR="68580" marT="0" marB="0" anchor="ctr"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3-5s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4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氢气</a:t>
                      </a:r>
                      <a:r>
                        <a:rPr lang="en-US" altLang="zh-CN" sz="1600" dirty="0"/>
                        <a:t>  36 in.</a:t>
                      </a:r>
                      <a:r>
                        <a:rPr lang="zh-CN" altLang="en-US" sz="1600" dirty="0"/>
                        <a:t>（</a:t>
                      </a:r>
                      <a:r>
                        <a:rPr lang="en-US" altLang="zh-CN" sz="1600" dirty="0"/>
                        <a:t>91cm)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3-5s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717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视角范围（</a:t>
                      </a:r>
                      <a:r>
                        <a:rPr lang="en-US" altLang="zh-CN" sz="1600" dirty="0"/>
                        <a:t>Field of View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90</a:t>
                      </a:r>
                      <a:r>
                        <a:rPr lang="en-US" altLang="zh-CN" sz="1600" dirty="0"/>
                        <a:t>°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781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光路检测（</a:t>
                      </a:r>
                      <a:r>
                        <a:rPr lang="en-US" altLang="zh-CN" sz="1600" dirty="0"/>
                        <a:t>Optical Integrity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光学雷达（</a:t>
                      </a:r>
                      <a:r>
                        <a:rPr lang="en-US" sz="1600" dirty="0"/>
                        <a:t>Opti-Radar</a:t>
                      </a:r>
                      <a:r>
                        <a:rPr lang="zh-CN" altLang="en-US" sz="1600" dirty="0"/>
                        <a:t>）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7175">
                <a:tc rowSpan="3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信号通讯（Communication）</a:t>
                      </a:r>
                      <a:endParaRPr lang="zh-CN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3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继电器（火警</a:t>
                      </a:r>
                      <a:r>
                        <a:rPr lang="en-US" altLang="zh-CN" sz="1600" dirty="0"/>
                        <a:t>/</a:t>
                      </a:r>
                      <a:r>
                        <a:rPr lang="zh-CN" altLang="en-US" sz="1600" dirty="0"/>
                        <a:t>故障</a:t>
                      </a:r>
                      <a:r>
                        <a:rPr lang="en-US" altLang="zh-CN" sz="1600" dirty="0"/>
                        <a:t>/</a:t>
                      </a:r>
                      <a:r>
                        <a:rPr lang="zh-CN" altLang="en-US" sz="1600" dirty="0"/>
                        <a:t>辅助）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7810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RS485（ModBus）</a:t>
                      </a:r>
                      <a:endParaRPr lang="zh-CN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7810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0-20mA（HART）</a:t>
                      </a:r>
                      <a:endParaRPr lang="zh-CN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781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防尘防水等级（</a:t>
                      </a:r>
                      <a:r>
                        <a:rPr lang="en-US" altLang="zh-CN" sz="1600" dirty="0"/>
                        <a:t>IP Proof Level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NEMA 4 &amp; 4X , IP66/IP67</a:t>
                      </a:r>
                      <a:endParaRPr lang="zh-CN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4104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防爆等级（</a:t>
                      </a:r>
                      <a:r>
                        <a:rPr lang="en-US" altLang="zh-CN" sz="1600" dirty="0"/>
                        <a:t>Explosion Proof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FM: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 I, Zone 1 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AEx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IIC T6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T4 Gb Ta=-40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 to +Tx; Zone 21 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AEx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tb IIIC T85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T135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 Db Ta=-40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 to Tx</a:t>
                      </a:r>
                      <a:endParaRPr lang="zh-CN" altLang="zh-C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781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电气接口（</a:t>
                      </a:r>
                      <a:r>
                        <a:rPr lang="en-US" altLang="zh-CN" sz="1600" dirty="0"/>
                        <a:t>Connector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M25 X 3/4"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适配器选件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9414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D171 </a:t>
            </a:r>
            <a:r>
              <a:rPr lang="zh-CN" altLang="en-US" sz="3600" dirty="0"/>
              <a:t>火焰探测器 </a:t>
            </a:r>
            <a:r>
              <a:rPr lang="en-US" altLang="zh-CN" sz="3600" dirty="0"/>
              <a:t>—— IR+UV+</a:t>
            </a:r>
            <a:r>
              <a:rPr lang="zh-CN" altLang="en-US" sz="3600" dirty="0"/>
              <a:t>不锈钢</a:t>
            </a:r>
          </a:p>
        </p:txBody>
      </p:sp>
      <p:pic>
        <p:nvPicPr>
          <p:cNvPr id="7" name="图片 6" descr="D171-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6780" y="1474470"/>
            <a:ext cx="4295140" cy="4404360"/>
          </a:xfrm>
          <a:prstGeom prst="rect">
            <a:avLst/>
          </a:prstGeom>
        </p:spPr>
      </p:pic>
      <p:pic>
        <p:nvPicPr>
          <p:cNvPr id="8" name="图片 7" descr="D171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15" y="2223770"/>
            <a:ext cx="3836035" cy="3115310"/>
          </a:xfrm>
          <a:prstGeom prst="rect">
            <a:avLst/>
          </a:prstGeom>
        </p:spPr>
      </p:pic>
      <p:pic>
        <p:nvPicPr>
          <p:cNvPr id="2" name="图片 1" descr="DI Log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9414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D171 </a:t>
            </a:r>
            <a:r>
              <a:rPr lang="zh-CN" altLang="en-US" sz="3600" dirty="0"/>
              <a:t>火焰探测器 </a:t>
            </a:r>
            <a:r>
              <a:rPr lang="en-US" altLang="zh-CN" sz="3600" dirty="0"/>
              <a:t>—— IR+UV+</a:t>
            </a:r>
            <a:r>
              <a:rPr lang="zh-CN" altLang="en-US" sz="3600" dirty="0"/>
              <a:t>不锈钢</a:t>
            </a:r>
          </a:p>
        </p:txBody>
      </p:sp>
      <p:pic>
        <p:nvPicPr>
          <p:cNvPr id="3" name="图片 2" descr="DI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  <p:graphicFrame>
        <p:nvGraphicFramePr>
          <p:cNvPr id="7" name="表格 3"/>
          <p:cNvGraphicFramePr/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183578826"/>
              </p:ext>
            </p:extLst>
          </p:nvPr>
        </p:nvGraphicFramePr>
        <p:xfrm>
          <a:off x="1416784" y="1547273"/>
          <a:ext cx="9285605" cy="46856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1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5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94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94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13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核心参数表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68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光谱范围（</a:t>
                      </a:r>
                      <a:r>
                        <a:rPr lang="en-US" altLang="zh-CN" sz="1600" dirty="0"/>
                        <a:t>Spectrum Range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IR 4.3 – 4.5</a:t>
                      </a:r>
                      <a:r>
                        <a:rPr lang="en-US" altLang="zh-CN" sz="1600" dirty="0"/>
                        <a:t>μm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UV 180 - 260</a:t>
                      </a:r>
                      <a:r>
                        <a:rPr lang="en-US" altLang="zh-CN" sz="1600" dirty="0"/>
                        <a:t>nm</a:t>
                      </a:r>
                      <a:endParaRPr lang="zh-CN" altLang="en-US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21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探测距离（</a:t>
                      </a:r>
                      <a:r>
                        <a:rPr lang="en-US" altLang="zh-CN" sz="1600" dirty="0"/>
                        <a:t>Distance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正庚烷（</a:t>
                      </a:r>
                      <a:r>
                        <a:rPr lang="en-US" altLang="zh-CN" sz="1600" dirty="0">
                          <a:sym typeface="+mn-ea"/>
                        </a:rPr>
                        <a:t>N-Heptane</a:t>
                      </a:r>
                      <a:r>
                        <a:rPr lang="zh-CN" altLang="en-US" sz="1600" dirty="0">
                          <a:sym typeface="+mn-ea"/>
                        </a:rPr>
                        <a:t>）</a:t>
                      </a:r>
                      <a:endParaRPr lang="zh-CN" altLang="en-US" sz="1600" dirty="0"/>
                    </a:p>
                    <a:p>
                      <a:pPr indent="0" algn="ctr">
                        <a:buNone/>
                      </a:pPr>
                      <a:r>
                        <a:rPr lang="en-US" sz="1600" dirty="0">
                          <a:sym typeface="+mn-ea"/>
                        </a:rPr>
                        <a:t>1</a:t>
                      </a:r>
                      <a:r>
                        <a:rPr lang="en-US" altLang="zh-CN" sz="1600" dirty="0">
                          <a:sym typeface="+mn-ea"/>
                        </a:rPr>
                        <a:t>ft.×1ft.</a:t>
                      </a:r>
                      <a:endParaRPr lang="en-US" altLang="zh-CN" sz="1600" dirty="0"/>
                    </a:p>
                    <a:p>
                      <a:pPr indent="0" algn="ctr">
                        <a:buNone/>
                      </a:pPr>
                      <a:r>
                        <a:rPr lang="en-US" altLang="zh-CN" sz="1600" dirty="0">
                          <a:sym typeface="+mn-ea"/>
                        </a:rPr>
                        <a:t>(0.3m×0.3m)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30m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600" dirty="0"/>
                        <a:t>D171-AM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600" dirty="0">
                          <a:sym typeface="+mn-ea"/>
                        </a:rPr>
                        <a:t>4ms</a:t>
                      </a:r>
                      <a:endParaRPr lang="en-US" altLang="en-US" sz="1600" dirty="0"/>
                    </a:p>
                  </a:txBody>
                  <a:tcPr marL="68580" marR="68580" marT="0" marB="0" anchor="ctr">
                    <a:solidFill>
                      <a:srgbClr val="DB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97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响应时间</a:t>
                      </a:r>
                    </a:p>
                    <a:p>
                      <a:pPr algn="ctr"/>
                      <a:r>
                        <a:rPr lang="zh-CN" altLang="en-US" sz="1600" dirty="0"/>
                        <a:t>（</a:t>
                      </a:r>
                      <a:r>
                        <a:rPr lang="en-US" altLang="zh-CN" sz="1600" dirty="0"/>
                        <a:t>Response Time</a:t>
                      </a:r>
                      <a:r>
                        <a:rPr lang="zh-CN" altLang="en-US" sz="1600" dirty="0"/>
                        <a:t>）</a:t>
                      </a:r>
                      <a:endParaRPr lang="zh-CN" altLang="en-US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600" dirty="0"/>
                        <a:t>D171</a:t>
                      </a:r>
                    </a:p>
                  </a:txBody>
                  <a:tcPr marL="68580" marR="68580" marT="0" marB="0" anchor="ctr"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</a:rPr>
                        <a:t>3-5s</a:t>
                      </a:r>
                    </a:p>
                  </a:txBody>
                  <a:tcPr marL="68580" marR="68580" marT="0" marB="0" anchor="ctr">
                    <a:solidFill>
                      <a:srgbClr val="EE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72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氢气</a:t>
                      </a:r>
                      <a:r>
                        <a:rPr lang="en-US" altLang="zh-CN" sz="1600" dirty="0">
                          <a:sym typeface="+mn-ea"/>
                        </a:rPr>
                        <a:t>  36 in.</a:t>
                      </a:r>
                      <a:r>
                        <a:rPr lang="zh-CN" altLang="en-US" sz="1600" dirty="0">
                          <a:sym typeface="+mn-ea"/>
                        </a:rPr>
                        <a:t>（</a:t>
                      </a:r>
                      <a:r>
                        <a:rPr lang="en-US" altLang="zh-CN" sz="1600" dirty="0">
                          <a:sym typeface="+mn-ea"/>
                        </a:rPr>
                        <a:t>91cm)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sym typeface="+mn-ea"/>
                        </a:rPr>
                        <a:t>3-5s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321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视角范围（</a:t>
                      </a:r>
                      <a:r>
                        <a:rPr lang="en-US" altLang="zh-CN" sz="1600" dirty="0"/>
                        <a:t>Field of View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dirty="0"/>
                        <a:t>90°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84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dirty="0"/>
                        <a:t>光路</a:t>
                      </a:r>
                      <a:r>
                        <a:rPr lang="zh-CN" altLang="en-US" sz="1600" dirty="0"/>
                        <a:t>检测（</a:t>
                      </a:r>
                      <a:r>
                        <a:rPr lang="en-US" altLang="zh-CN" sz="1600" dirty="0"/>
                        <a:t>Optical Integrity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光学雷达（Opti-Radar）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3210">
                <a:tc rowSpan="3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信号通讯（Communication）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rowSpan="3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继电器（火警</a:t>
                      </a:r>
                      <a:r>
                        <a:rPr lang="en-US" altLang="zh-CN" sz="1600" dirty="0"/>
                        <a:t>/</a:t>
                      </a:r>
                      <a:r>
                        <a:rPr lang="zh-CN" altLang="en-US" sz="1600" dirty="0"/>
                        <a:t>故障</a:t>
                      </a:r>
                      <a:r>
                        <a:rPr lang="en-US" altLang="zh-CN" sz="1600" dirty="0"/>
                        <a:t>/</a:t>
                      </a:r>
                      <a:r>
                        <a:rPr lang="zh-CN" altLang="en-US" sz="1600" dirty="0"/>
                        <a:t>辅助）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3210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RS485（ModBus）</a:t>
                      </a:r>
                      <a:endParaRPr lang="zh-CN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3845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0-20mA（HART）</a:t>
                      </a:r>
                      <a:endParaRPr lang="zh-CN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384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防尘防水等级（</a:t>
                      </a:r>
                      <a:r>
                        <a:rPr lang="en-US" altLang="zh-CN" sz="1600" dirty="0"/>
                        <a:t>IP Proof Level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NEMA 4, IP67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3152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防爆等级（</a:t>
                      </a:r>
                      <a:r>
                        <a:rPr lang="en-US" altLang="zh-CN" sz="1600" dirty="0"/>
                        <a:t>Explosion Proof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FM:  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 I, Zone 1 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AEx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IIC T6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T4 Gb Ta=-40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 to +Tx; Zone 21 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AEx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tb IIIC T85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T135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 Db Ta=-40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 to Tx</a:t>
                      </a:r>
                      <a:endParaRPr lang="zh-CN" altLang="zh-C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321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电气接口（</a:t>
                      </a:r>
                      <a:r>
                        <a:rPr lang="en-US" altLang="zh-CN" sz="1600" dirty="0"/>
                        <a:t>Connector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M25 X 3/4"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适配器选件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9414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D38X </a:t>
            </a:r>
            <a:r>
              <a:rPr lang="zh-CN" altLang="en-US" sz="3600" dirty="0"/>
              <a:t>火焰探测器 </a:t>
            </a:r>
            <a:r>
              <a:rPr lang="en-US" altLang="zh-CN" sz="3600" dirty="0"/>
              <a:t>—— IR3+UV+</a:t>
            </a:r>
            <a:r>
              <a:rPr lang="zh-CN" altLang="en-US" sz="3600" dirty="0"/>
              <a:t>铸铝</a:t>
            </a:r>
          </a:p>
        </p:txBody>
      </p:sp>
      <p:pic>
        <p:nvPicPr>
          <p:cNvPr id="7" name="图片 6" descr="D38X-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8480" y="1771650"/>
            <a:ext cx="4804410" cy="3603625"/>
          </a:xfrm>
          <a:prstGeom prst="rect">
            <a:avLst/>
          </a:prstGeom>
        </p:spPr>
      </p:pic>
      <p:pic>
        <p:nvPicPr>
          <p:cNvPr id="8" name="图片 7" descr="D38X 封面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7345" y="1998980"/>
            <a:ext cx="3507105" cy="3646805"/>
          </a:xfrm>
          <a:prstGeom prst="rect">
            <a:avLst/>
          </a:prstGeom>
        </p:spPr>
      </p:pic>
      <p:pic>
        <p:nvPicPr>
          <p:cNvPr id="2" name="图片 1" descr="DI Log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9414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D38X </a:t>
            </a:r>
            <a:r>
              <a:rPr lang="zh-CN" altLang="en-US" sz="3600" dirty="0"/>
              <a:t>火焰探测器 </a:t>
            </a:r>
            <a:r>
              <a:rPr lang="en-US" altLang="zh-CN" sz="3600" dirty="0"/>
              <a:t>—— IR3+UV+</a:t>
            </a:r>
            <a:r>
              <a:rPr lang="zh-CN" altLang="en-US" sz="3600" dirty="0"/>
              <a:t>铸铝</a:t>
            </a:r>
          </a:p>
        </p:txBody>
      </p:sp>
      <p:pic>
        <p:nvPicPr>
          <p:cNvPr id="3" name="图片 2" descr="DI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  <p:graphicFrame>
        <p:nvGraphicFramePr>
          <p:cNvPr id="7" name="表格 3"/>
          <p:cNvGraphicFramePr/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1511572261"/>
              </p:ext>
            </p:extLst>
          </p:nvPr>
        </p:nvGraphicFramePr>
        <p:xfrm>
          <a:off x="1433830" y="1733994"/>
          <a:ext cx="9036051" cy="41967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58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82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47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149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671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核心参数表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149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光谱范围（</a:t>
                      </a:r>
                      <a:r>
                        <a:rPr lang="en-US" altLang="zh-CN" sz="1600" dirty="0"/>
                        <a:t>Spectrum Range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IR </a:t>
                      </a:r>
                      <a:r>
                        <a:rPr lang="en-US" altLang="en-US" sz="1600" dirty="0">
                          <a:sym typeface="+mn-ea"/>
                        </a:rPr>
                        <a:t>2 – 5</a:t>
                      </a:r>
                      <a:r>
                        <a:rPr lang="en-US" altLang="zh-CN" sz="1600" dirty="0">
                          <a:sym typeface="+mn-ea"/>
                        </a:rPr>
                        <a:t>μm</a:t>
                      </a:r>
                      <a:endParaRPr lang="en-US" altLang="zh-CN" sz="1600" dirty="0"/>
                    </a:p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UV 180 - 260</a:t>
                      </a:r>
                      <a:r>
                        <a:rPr lang="en-US" altLang="zh-CN" sz="1600" dirty="0"/>
                        <a:t>nm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探测距离（</a:t>
                      </a:r>
                      <a:r>
                        <a:rPr lang="en-US" altLang="zh-CN" sz="1600" dirty="0"/>
                        <a:t>Distance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正庚烷（</a:t>
                      </a:r>
                      <a:r>
                        <a:rPr lang="en-US" altLang="zh-CN" sz="1600" dirty="0">
                          <a:sym typeface="+mn-ea"/>
                        </a:rPr>
                        <a:t>N-Heptane</a:t>
                      </a:r>
                      <a:r>
                        <a:rPr lang="zh-CN" altLang="en-US" sz="1600" dirty="0">
                          <a:sym typeface="+mn-ea"/>
                        </a:rPr>
                        <a:t>）</a:t>
                      </a:r>
                      <a:endParaRPr lang="zh-CN" altLang="en-US" sz="1600" dirty="0"/>
                    </a:p>
                    <a:p>
                      <a:pPr indent="0" algn="ctr">
                        <a:buNone/>
                      </a:pPr>
                      <a:r>
                        <a:rPr lang="en-US" sz="1600" dirty="0">
                          <a:sym typeface="+mn-ea"/>
                        </a:rPr>
                        <a:t>1</a:t>
                      </a:r>
                      <a:r>
                        <a:rPr lang="en-US" altLang="zh-CN" sz="1600" dirty="0">
                          <a:sym typeface="+mn-ea"/>
                        </a:rPr>
                        <a:t>ft.×1ft.</a:t>
                      </a:r>
                      <a:endParaRPr lang="en-US" altLang="zh-CN" sz="1600" dirty="0"/>
                    </a:p>
                    <a:p>
                      <a:pPr indent="0" algn="ctr">
                        <a:buNone/>
                      </a:pPr>
                      <a:r>
                        <a:rPr lang="en-US" altLang="zh-CN" sz="1600" dirty="0">
                          <a:sym typeface="+mn-ea"/>
                        </a:rPr>
                        <a:t>(0.3m×0.3m)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sym typeface="+mn-ea"/>
                        </a:rPr>
                        <a:t>30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sym typeface="+mn-ea"/>
                        </a:rPr>
                        <a:t>m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162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响应时间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（</a:t>
                      </a:r>
                      <a:r>
                        <a:rPr lang="en-US" altLang="zh-CN" sz="1600" dirty="0"/>
                        <a:t>Response Time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D383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1s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600" dirty="0"/>
                        <a:t>D381</a:t>
                      </a:r>
                    </a:p>
                  </a:txBody>
                  <a:tcPr marL="68580" marR="68580" marT="0" marB="0" anchor="ctr"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3-5s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16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氢气</a:t>
                      </a:r>
                      <a:r>
                        <a:rPr lang="en-US" altLang="zh-CN" sz="1600" dirty="0">
                          <a:sym typeface="+mn-ea"/>
                        </a:rPr>
                        <a:t>  36 in.</a:t>
                      </a:r>
                      <a:r>
                        <a:rPr lang="zh-CN" altLang="en-US" sz="1600" dirty="0">
                          <a:sym typeface="+mn-ea"/>
                        </a:rPr>
                        <a:t>（</a:t>
                      </a:r>
                      <a:r>
                        <a:rPr lang="en-US" altLang="zh-CN" sz="1600" dirty="0">
                          <a:sym typeface="+mn-ea"/>
                        </a:rPr>
                        <a:t>91cm)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solidFill>
                      <a:srgbClr val="EEE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3-5s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62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视角范围（</a:t>
                      </a:r>
                      <a:r>
                        <a:rPr lang="en-US" altLang="zh-CN" sz="1600" dirty="0"/>
                        <a:t>Field of View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90</a:t>
                      </a:r>
                      <a:r>
                        <a:rPr lang="en-US" altLang="zh-CN" sz="1600" dirty="0"/>
                        <a:t>°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62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dirty="0"/>
                        <a:t>光路</a:t>
                      </a:r>
                      <a:r>
                        <a:rPr lang="zh-CN" altLang="en-US" sz="1600" dirty="0"/>
                        <a:t>检测（</a:t>
                      </a:r>
                      <a:r>
                        <a:rPr lang="en-US" altLang="zh-CN" sz="1600" dirty="0"/>
                        <a:t>Optical Integrity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光学雷达（Opti-Radar）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1625">
                <a:tc rowSpan="3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信号通讯（Communication）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rowSpan="3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继电器（火警</a:t>
                      </a:r>
                      <a:r>
                        <a:rPr lang="en-US" altLang="zh-CN" sz="1600" dirty="0"/>
                        <a:t>/</a:t>
                      </a:r>
                      <a:r>
                        <a:rPr lang="zh-CN" altLang="en-US" sz="1600" dirty="0"/>
                        <a:t>故障</a:t>
                      </a:r>
                      <a:r>
                        <a:rPr lang="en-US" altLang="zh-CN" sz="1600" dirty="0"/>
                        <a:t>/</a:t>
                      </a:r>
                      <a:r>
                        <a:rPr lang="zh-CN" altLang="en-US" sz="1600" dirty="0"/>
                        <a:t>辅助）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625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RS485（ModBus）</a:t>
                      </a:r>
                      <a:endParaRPr lang="zh-CN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1625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0-20mA（HART）</a:t>
                      </a:r>
                      <a:endParaRPr lang="zh-CN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226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防尘防水等级（</a:t>
                      </a:r>
                      <a:r>
                        <a:rPr lang="en-US" altLang="zh-CN" sz="1600" dirty="0"/>
                        <a:t>IP Proof Level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NEMA 4, IP67</a:t>
                      </a:r>
                      <a:endParaRPr lang="zh-CN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162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电气接口（</a:t>
                      </a:r>
                      <a:r>
                        <a:rPr lang="en-US" altLang="zh-CN" sz="1600" dirty="0"/>
                        <a:t>Connector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M25 X 3/4"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适配器选件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9414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D390 </a:t>
            </a:r>
            <a:r>
              <a:rPr lang="zh-CN" altLang="en-US" sz="3600" dirty="0"/>
              <a:t>火焰探测器 </a:t>
            </a:r>
            <a:r>
              <a:rPr lang="en-US" altLang="zh-CN" sz="3600" dirty="0"/>
              <a:t>—— IR3+</a:t>
            </a:r>
            <a:r>
              <a:rPr lang="zh-CN" altLang="en-US" sz="3600" dirty="0"/>
              <a:t>树脂</a:t>
            </a:r>
          </a:p>
        </p:txBody>
      </p:sp>
      <p:pic>
        <p:nvPicPr>
          <p:cNvPr id="2" name="图片 1" descr="C:/Users/HC/AppData/Local/Temp/kaimatting/20201117170217/output_aiMatting_20201117170252.pngoutput_aiMatting_20201117170252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6488" y="1853883"/>
            <a:ext cx="2611120" cy="3830320"/>
          </a:xfrm>
          <a:prstGeom prst="rect">
            <a:avLst/>
          </a:prstGeom>
        </p:spPr>
      </p:pic>
      <p:pic>
        <p:nvPicPr>
          <p:cNvPr id="3" name="图片 2" descr="D390-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3850" y="1804035"/>
            <a:ext cx="5172710" cy="3880485"/>
          </a:xfrm>
          <a:prstGeom prst="rect">
            <a:avLst/>
          </a:prstGeom>
        </p:spPr>
      </p:pic>
      <p:pic>
        <p:nvPicPr>
          <p:cNvPr id="4" name="图片 3" descr="DI Log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9414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D390 </a:t>
            </a:r>
            <a:r>
              <a:rPr lang="zh-CN" altLang="en-US" sz="3600" dirty="0"/>
              <a:t>火焰探测器 </a:t>
            </a:r>
            <a:r>
              <a:rPr lang="en-US" altLang="zh-CN" sz="3600" dirty="0"/>
              <a:t>—— IR3+</a:t>
            </a:r>
            <a:r>
              <a:rPr lang="zh-CN" altLang="en-US" sz="3600" dirty="0"/>
              <a:t>树脂</a:t>
            </a:r>
          </a:p>
        </p:txBody>
      </p:sp>
      <p:pic>
        <p:nvPicPr>
          <p:cNvPr id="2" name="图片 1" descr="DI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  <p:graphicFrame>
        <p:nvGraphicFramePr>
          <p:cNvPr id="7" name="表格 3"/>
          <p:cNvGraphicFramePr/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344387752"/>
              </p:ext>
            </p:extLst>
          </p:nvPr>
        </p:nvGraphicFramePr>
        <p:xfrm>
          <a:off x="1409700" y="1715579"/>
          <a:ext cx="9197341" cy="39506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5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2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201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70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核心参数表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4049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光谱范围（</a:t>
                      </a:r>
                      <a:r>
                        <a:rPr lang="en-US" altLang="zh-CN" sz="1600" dirty="0"/>
                        <a:t>Spectrum Range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IR 2-5</a:t>
                      </a:r>
                      <a:r>
                        <a:rPr lang="en-US" altLang="zh-CN" sz="1600" dirty="0"/>
                        <a:t>μm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探测距离（</a:t>
                      </a:r>
                      <a:r>
                        <a:rPr lang="en-US" altLang="zh-CN" sz="1600" dirty="0"/>
                        <a:t>Distance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正庚烷（</a:t>
                      </a:r>
                      <a:r>
                        <a:rPr lang="en-US" altLang="zh-CN" sz="1600" dirty="0">
                          <a:sym typeface="+mn-ea"/>
                        </a:rPr>
                        <a:t>N-Heptane</a:t>
                      </a:r>
                      <a:r>
                        <a:rPr lang="zh-CN" altLang="en-US" sz="1600" dirty="0">
                          <a:sym typeface="+mn-ea"/>
                        </a:rPr>
                        <a:t>）</a:t>
                      </a:r>
                      <a:endParaRPr lang="zh-CN" altLang="en-US" sz="1600" dirty="0"/>
                    </a:p>
                    <a:p>
                      <a:pPr indent="0" algn="ctr">
                        <a:buNone/>
                      </a:pPr>
                      <a:r>
                        <a:rPr lang="en-US" sz="1600" dirty="0">
                          <a:sym typeface="+mn-ea"/>
                        </a:rPr>
                        <a:t>1</a:t>
                      </a:r>
                      <a:r>
                        <a:rPr lang="en-US" altLang="zh-CN" sz="1600" dirty="0">
                          <a:sym typeface="+mn-ea"/>
                        </a:rPr>
                        <a:t>ft.×1ft.</a:t>
                      </a:r>
                      <a:endParaRPr lang="en-US" altLang="zh-CN" sz="1600" dirty="0"/>
                    </a:p>
                    <a:p>
                      <a:pPr indent="0" algn="ctr">
                        <a:buNone/>
                      </a:pPr>
                      <a:r>
                        <a:rPr lang="en-US" altLang="zh-CN" sz="1600" dirty="0">
                          <a:sym typeface="+mn-ea"/>
                        </a:rPr>
                        <a:t>(0.3m×0.3m)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sym typeface="+mn-ea"/>
                        </a:rPr>
                        <a:t>30m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5928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响应时间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（</a:t>
                      </a:r>
                      <a:r>
                        <a:rPr lang="en-US" altLang="zh-CN" sz="1600" dirty="0"/>
                        <a:t>Response Time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3-5s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EE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0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氢气</a:t>
                      </a:r>
                      <a:r>
                        <a:rPr lang="en-US" altLang="zh-CN" sz="1600" dirty="0">
                          <a:sym typeface="+mn-ea"/>
                        </a:rPr>
                        <a:t>  36 in.</a:t>
                      </a:r>
                      <a:r>
                        <a:rPr lang="zh-CN" altLang="en-US" sz="1600" dirty="0">
                          <a:sym typeface="+mn-ea"/>
                        </a:rPr>
                        <a:t>（</a:t>
                      </a:r>
                      <a:r>
                        <a:rPr lang="en-US" altLang="zh-CN" sz="1600" dirty="0">
                          <a:sym typeface="+mn-ea"/>
                        </a:rPr>
                        <a:t>91cm)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</a:rPr>
                        <a:t>3-5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EE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02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视角范围（</a:t>
                      </a:r>
                      <a:r>
                        <a:rPr lang="en-US" altLang="zh-CN" sz="1600" dirty="0"/>
                        <a:t>Field of View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90</a:t>
                      </a:r>
                      <a:r>
                        <a:rPr lang="en-US" altLang="zh-CN" sz="1600" dirty="0"/>
                        <a:t>°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765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dirty="0"/>
                        <a:t>光路</a:t>
                      </a:r>
                      <a:r>
                        <a:rPr lang="zh-CN" altLang="en-US" sz="1600" dirty="0"/>
                        <a:t>检测（</a:t>
                      </a:r>
                      <a:r>
                        <a:rPr lang="en-US" altLang="zh-CN" sz="1600" dirty="0"/>
                        <a:t>Optical Integrity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光学雷达（Opti-Radar）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020">
                <a:tc rowSpan="3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信号通讯（Communication）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rowSpan="3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继电器（火警</a:t>
                      </a:r>
                      <a:r>
                        <a:rPr lang="en-US" altLang="zh-CN" sz="1600" dirty="0"/>
                        <a:t>/</a:t>
                      </a:r>
                      <a:r>
                        <a:rPr lang="zh-CN" altLang="en-US" sz="1600" dirty="0"/>
                        <a:t>故障</a:t>
                      </a:r>
                      <a:r>
                        <a:rPr lang="en-US" altLang="zh-CN" sz="1600" dirty="0"/>
                        <a:t>/</a:t>
                      </a:r>
                      <a:r>
                        <a:rPr lang="zh-CN" altLang="en-US" sz="1600" dirty="0"/>
                        <a:t>辅助）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7655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RS485（ModBus）</a:t>
                      </a:r>
                      <a:endParaRPr lang="zh-CN" altLang="en-US" sz="16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7020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/>
                        <a:t>0-20mA（HART）</a:t>
                      </a:r>
                      <a:endParaRPr lang="zh-CN" altLang="en-US" sz="16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765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防尘防水等级（</a:t>
                      </a:r>
                      <a:r>
                        <a:rPr lang="en-US" altLang="zh-CN" sz="1600" dirty="0"/>
                        <a:t>IP Proof Level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NEMA 4, IP67</a:t>
                      </a:r>
                      <a:endParaRPr lang="zh-CN" altLang="en-US" sz="16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702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dirty="0"/>
                        <a:t>电气接口（</a:t>
                      </a:r>
                      <a:r>
                        <a:rPr lang="en-US" altLang="zh-CN" sz="1600" dirty="0"/>
                        <a:t>Connector</a:t>
                      </a:r>
                      <a:r>
                        <a:rPr lang="zh-CN" alt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M25 X 3/4"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适配器选件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8102600" cy="6858000"/>
          </a:xfrm>
          <a:custGeom>
            <a:avLst/>
            <a:gdLst>
              <a:gd name="connsiteX0" fmla="*/ 0 w 6817360"/>
              <a:gd name="connsiteY0" fmla="*/ 0 h 6858000"/>
              <a:gd name="connsiteX1" fmla="*/ 6817360 w 6817360"/>
              <a:gd name="connsiteY1" fmla="*/ 0 h 6858000"/>
              <a:gd name="connsiteX2" fmla="*/ 6817360 w 6817360"/>
              <a:gd name="connsiteY2" fmla="*/ 6858000 h 6858000"/>
              <a:gd name="connsiteX3" fmla="*/ 0 w 6817360"/>
              <a:gd name="connsiteY3" fmla="*/ 6858000 h 6858000"/>
              <a:gd name="connsiteX4" fmla="*/ 0 w 6817360"/>
              <a:gd name="connsiteY4" fmla="*/ 0 h 6858000"/>
              <a:gd name="connsiteX0-1" fmla="*/ 0 w 6817360"/>
              <a:gd name="connsiteY0-2" fmla="*/ 0 h 6858000"/>
              <a:gd name="connsiteX1-3" fmla="*/ 6817360 w 6817360"/>
              <a:gd name="connsiteY1-4" fmla="*/ 0 h 6858000"/>
              <a:gd name="connsiteX2-5" fmla="*/ 4500880 w 6817360"/>
              <a:gd name="connsiteY2-6" fmla="*/ 6847840 h 6858000"/>
              <a:gd name="connsiteX3-7" fmla="*/ 0 w 6817360"/>
              <a:gd name="connsiteY3-8" fmla="*/ 6858000 h 6858000"/>
              <a:gd name="connsiteX4-9" fmla="*/ 0 w 6817360"/>
              <a:gd name="connsiteY4-10" fmla="*/ 0 h 6858000"/>
              <a:gd name="connsiteX0-11" fmla="*/ 0 w 7345680"/>
              <a:gd name="connsiteY0-12" fmla="*/ 0 h 6858000"/>
              <a:gd name="connsiteX1-13" fmla="*/ 7345680 w 7345680"/>
              <a:gd name="connsiteY1-14" fmla="*/ 10160 h 6858000"/>
              <a:gd name="connsiteX2-15" fmla="*/ 4500880 w 7345680"/>
              <a:gd name="connsiteY2-16" fmla="*/ 6847840 h 6858000"/>
              <a:gd name="connsiteX3-17" fmla="*/ 0 w 7345680"/>
              <a:gd name="connsiteY3-18" fmla="*/ 6858000 h 6858000"/>
              <a:gd name="connsiteX4-19" fmla="*/ 0 w 7345680"/>
              <a:gd name="connsiteY4-2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45680" h="6858000">
                <a:moveTo>
                  <a:pt x="0" y="0"/>
                </a:moveTo>
                <a:lnTo>
                  <a:pt x="7345680" y="10160"/>
                </a:lnTo>
                <a:lnTo>
                  <a:pt x="4500880" y="68478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6200000">
            <a:off x="7359650" y="2025650"/>
            <a:ext cx="6858000" cy="2806700"/>
          </a:xfrm>
          <a:prstGeom prst="rtTriangle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4500" y="1861979"/>
            <a:ext cx="55753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03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3875" y="3308529"/>
            <a:ext cx="5727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技术及特点简介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23875" y="4158755"/>
            <a:ext cx="4733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23875" y="4199853"/>
            <a:ext cx="4813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Arial Black" panose="020B0A04020102020204" pitchFamily="34" charset="0"/>
              </a:rPr>
              <a:t>Technical Features </a:t>
            </a:r>
            <a:r>
              <a:rPr lang="en-US" altLang="zh-CN" dirty="0">
                <a:solidFill>
                  <a:schemeClr val="bg1"/>
                </a:solidFill>
                <a:latin typeface="Arial Black" panose="020B0A04020102020204" pitchFamily="34" charset="0"/>
                <a:sym typeface="+mn-ea"/>
              </a:rPr>
              <a:t>Brief</a:t>
            </a:r>
            <a:endParaRPr lang="en-US" altLang="zh-CN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434"/>
            <a:ext cx="3848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五大技术特点</a:t>
            </a:r>
          </a:p>
        </p:txBody>
      </p:sp>
      <p:sp>
        <p:nvSpPr>
          <p:cNvPr id="5" name="Freeform 65"/>
          <p:cNvSpPr/>
          <p:nvPr/>
        </p:nvSpPr>
        <p:spPr bwMode="auto">
          <a:xfrm rot="14727876">
            <a:off x="8221421" y="1488329"/>
            <a:ext cx="1032932" cy="1651000"/>
          </a:xfrm>
          <a:custGeom>
            <a:avLst/>
            <a:gdLst>
              <a:gd name="T0" fmla="*/ 480 w 502"/>
              <a:gd name="T1" fmla="*/ 784 h 804"/>
              <a:gd name="T2" fmla="*/ 482 w 502"/>
              <a:gd name="T3" fmla="*/ 710 h 804"/>
              <a:gd name="T4" fmla="*/ 428 w 502"/>
              <a:gd name="T5" fmla="*/ 697 h 804"/>
              <a:gd name="T6" fmla="*/ 139 w 502"/>
              <a:gd name="T7" fmla="*/ 175 h 804"/>
              <a:gd name="T8" fmla="*/ 184 w 502"/>
              <a:gd name="T9" fmla="*/ 78 h 804"/>
              <a:gd name="T10" fmla="*/ 78 w 502"/>
              <a:gd name="T11" fmla="*/ 10 h 804"/>
              <a:gd name="T12" fmla="*/ 10 w 502"/>
              <a:gd name="T13" fmla="*/ 116 h 804"/>
              <a:gd name="T14" fmla="*/ 97 w 502"/>
              <a:gd name="T15" fmla="*/ 186 h 804"/>
              <a:gd name="T16" fmla="*/ 395 w 502"/>
              <a:gd name="T17" fmla="*/ 726 h 804"/>
              <a:gd name="T18" fmla="*/ 406 w 502"/>
              <a:gd name="T19" fmla="*/ 783 h 804"/>
              <a:gd name="T20" fmla="*/ 480 w 502"/>
              <a:gd name="T21" fmla="*/ 78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2" h="804">
                <a:moveTo>
                  <a:pt x="480" y="784"/>
                </a:moveTo>
                <a:cubicBezTo>
                  <a:pt x="501" y="764"/>
                  <a:pt x="502" y="731"/>
                  <a:pt x="482" y="710"/>
                </a:cubicBezTo>
                <a:cubicBezTo>
                  <a:pt x="467" y="695"/>
                  <a:pt x="446" y="690"/>
                  <a:pt x="428" y="697"/>
                </a:cubicBezTo>
                <a:cubicBezTo>
                  <a:pt x="292" y="546"/>
                  <a:pt x="194" y="368"/>
                  <a:pt x="139" y="175"/>
                </a:cubicBezTo>
                <a:cubicBezTo>
                  <a:pt x="173" y="157"/>
                  <a:pt x="192" y="118"/>
                  <a:pt x="184" y="78"/>
                </a:cubicBezTo>
                <a:cubicBezTo>
                  <a:pt x="173" y="30"/>
                  <a:pt x="126" y="0"/>
                  <a:pt x="78" y="10"/>
                </a:cubicBezTo>
                <a:cubicBezTo>
                  <a:pt x="30" y="21"/>
                  <a:pt x="0" y="68"/>
                  <a:pt x="10" y="116"/>
                </a:cubicBezTo>
                <a:cubicBezTo>
                  <a:pt x="19" y="157"/>
                  <a:pt x="56" y="186"/>
                  <a:pt x="97" y="186"/>
                </a:cubicBezTo>
                <a:cubicBezTo>
                  <a:pt x="153" y="386"/>
                  <a:pt x="255" y="571"/>
                  <a:pt x="395" y="726"/>
                </a:cubicBezTo>
                <a:cubicBezTo>
                  <a:pt x="388" y="745"/>
                  <a:pt x="391" y="767"/>
                  <a:pt x="406" y="783"/>
                </a:cubicBezTo>
                <a:cubicBezTo>
                  <a:pt x="426" y="804"/>
                  <a:pt x="460" y="804"/>
                  <a:pt x="480" y="78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6" name="Freeform 65"/>
          <p:cNvSpPr/>
          <p:nvPr/>
        </p:nvSpPr>
        <p:spPr bwMode="auto">
          <a:xfrm rot="16268728">
            <a:off x="7045577" y="2445356"/>
            <a:ext cx="1032932" cy="1651000"/>
          </a:xfrm>
          <a:custGeom>
            <a:avLst/>
            <a:gdLst>
              <a:gd name="T0" fmla="*/ 480 w 502"/>
              <a:gd name="T1" fmla="*/ 784 h 804"/>
              <a:gd name="T2" fmla="*/ 482 w 502"/>
              <a:gd name="T3" fmla="*/ 710 h 804"/>
              <a:gd name="T4" fmla="*/ 428 w 502"/>
              <a:gd name="T5" fmla="*/ 697 h 804"/>
              <a:gd name="T6" fmla="*/ 139 w 502"/>
              <a:gd name="T7" fmla="*/ 175 h 804"/>
              <a:gd name="T8" fmla="*/ 184 w 502"/>
              <a:gd name="T9" fmla="*/ 78 h 804"/>
              <a:gd name="T10" fmla="*/ 78 w 502"/>
              <a:gd name="T11" fmla="*/ 10 h 804"/>
              <a:gd name="T12" fmla="*/ 10 w 502"/>
              <a:gd name="T13" fmla="*/ 116 h 804"/>
              <a:gd name="T14" fmla="*/ 97 w 502"/>
              <a:gd name="T15" fmla="*/ 186 h 804"/>
              <a:gd name="T16" fmla="*/ 395 w 502"/>
              <a:gd name="T17" fmla="*/ 726 h 804"/>
              <a:gd name="T18" fmla="*/ 406 w 502"/>
              <a:gd name="T19" fmla="*/ 783 h 804"/>
              <a:gd name="T20" fmla="*/ 480 w 502"/>
              <a:gd name="T21" fmla="*/ 78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2" h="804">
                <a:moveTo>
                  <a:pt x="480" y="784"/>
                </a:moveTo>
                <a:cubicBezTo>
                  <a:pt x="501" y="764"/>
                  <a:pt x="502" y="731"/>
                  <a:pt x="482" y="710"/>
                </a:cubicBezTo>
                <a:cubicBezTo>
                  <a:pt x="467" y="695"/>
                  <a:pt x="446" y="690"/>
                  <a:pt x="428" y="697"/>
                </a:cubicBezTo>
                <a:cubicBezTo>
                  <a:pt x="292" y="546"/>
                  <a:pt x="194" y="368"/>
                  <a:pt x="139" y="175"/>
                </a:cubicBezTo>
                <a:cubicBezTo>
                  <a:pt x="173" y="157"/>
                  <a:pt x="192" y="118"/>
                  <a:pt x="184" y="78"/>
                </a:cubicBezTo>
                <a:cubicBezTo>
                  <a:pt x="173" y="30"/>
                  <a:pt x="126" y="0"/>
                  <a:pt x="78" y="10"/>
                </a:cubicBezTo>
                <a:cubicBezTo>
                  <a:pt x="30" y="21"/>
                  <a:pt x="0" y="68"/>
                  <a:pt x="10" y="116"/>
                </a:cubicBezTo>
                <a:cubicBezTo>
                  <a:pt x="19" y="157"/>
                  <a:pt x="56" y="186"/>
                  <a:pt x="97" y="186"/>
                </a:cubicBezTo>
                <a:cubicBezTo>
                  <a:pt x="153" y="386"/>
                  <a:pt x="255" y="571"/>
                  <a:pt x="395" y="726"/>
                </a:cubicBezTo>
                <a:cubicBezTo>
                  <a:pt x="388" y="745"/>
                  <a:pt x="391" y="767"/>
                  <a:pt x="406" y="783"/>
                </a:cubicBezTo>
                <a:cubicBezTo>
                  <a:pt x="426" y="804"/>
                  <a:pt x="460" y="804"/>
                  <a:pt x="480" y="7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7" name="Freeform 65"/>
          <p:cNvSpPr/>
          <p:nvPr/>
        </p:nvSpPr>
        <p:spPr bwMode="auto">
          <a:xfrm rot="17855333">
            <a:off x="5571949" y="2789708"/>
            <a:ext cx="1032932" cy="1651000"/>
          </a:xfrm>
          <a:custGeom>
            <a:avLst/>
            <a:gdLst>
              <a:gd name="T0" fmla="*/ 480 w 502"/>
              <a:gd name="T1" fmla="*/ 784 h 804"/>
              <a:gd name="T2" fmla="*/ 482 w 502"/>
              <a:gd name="T3" fmla="*/ 710 h 804"/>
              <a:gd name="T4" fmla="*/ 428 w 502"/>
              <a:gd name="T5" fmla="*/ 697 h 804"/>
              <a:gd name="T6" fmla="*/ 139 w 502"/>
              <a:gd name="T7" fmla="*/ 175 h 804"/>
              <a:gd name="T8" fmla="*/ 184 w 502"/>
              <a:gd name="T9" fmla="*/ 78 h 804"/>
              <a:gd name="T10" fmla="*/ 78 w 502"/>
              <a:gd name="T11" fmla="*/ 10 h 804"/>
              <a:gd name="T12" fmla="*/ 10 w 502"/>
              <a:gd name="T13" fmla="*/ 116 h 804"/>
              <a:gd name="T14" fmla="*/ 97 w 502"/>
              <a:gd name="T15" fmla="*/ 186 h 804"/>
              <a:gd name="T16" fmla="*/ 395 w 502"/>
              <a:gd name="T17" fmla="*/ 726 h 804"/>
              <a:gd name="T18" fmla="*/ 406 w 502"/>
              <a:gd name="T19" fmla="*/ 783 h 804"/>
              <a:gd name="T20" fmla="*/ 480 w 502"/>
              <a:gd name="T21" fmla="*/ 78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2" h="804">
                <a:moveTo>
                  <a:pt x="480" y="784"/>
                </a:moveTo>
                <a:cubicBezTo>
                  <a:pt x="501" y="764"/>
                  <a:pt x="502" y="731"/>
                  <a:pt x="482" y="710"/>
                </a:cubicBezTo>
                <a:cubicBezTo>
                  <a:pt x="467" y="695"/>
                  <a:pt x="446" y="690"/>
                  <a:pt x="428" y="697"/>
                </a:cubicBezTo>
                <a:cubicBezTo>
                  <a:pt x="292" y="546"/>
                  <a:pt x="194" y="368"/>
                  <a:pt x="139" y="175"/>
                </a:cubicBezTo>
                <a:cubicBezTo>
                  <a:pt x="173" y="157"/>
                  <a:pt x="192" y="118"/>
                  <a:pt x="184" y="78"/>
                </a:cubicBezTo>
                <a:cubicBezTo>
                  <a:pt x="173" y="30"/>
                  <a:pt x="126" y="0"/>
                  <a:pt x="78" y="10"/>
                </a:cubicBezTo>
                <a:cubicBezTo>
                  <a:pt x="30" y="21"/>
                  <a:pt x="0" y="68"/>
                  <a:pt x="10" y="116"/>
                </a:cubicBezTo>
                <a:cubicBezTo>
                  <a:pt x="19" y="157"/>
                  <a:pt x="56" y="186"/>
                  <a:pt x="97" y="186"/>
                </a:cubicBezTo>
                <a:cubicBezTo>
                  <a:pt x="153" y="386"/>
                  <a:pt x="255" y="571"/>
                  <a:pt x="395" y="726"/>
                </a:cubicBezTo>
                <a:cubicBezTo>
                  <a:pt x="388" y="745"/>
                  <a:pt x="391" y="767"/>
                  <a:pt x="406" y="783"/>
                </a:cubicBezTo>
                <a:cubicBezTo>
                  <a:pt x="426" y="804"/>
                  <a:pt x="460" y="804"/>
                  <a:pt x="480" y="7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8" name="Freeform 65"/>
          <p:cNvSpPr/>
          <p:nvPr/>
        </p:nvSpPr>
        <p:spPr bwMode="auto">
          <a:xfrm rot="19453913">
            <a:off x="4110989" y="2431037"/>
            <a:ext cx="1032932" cy="1651000"/>
          </a:xfrm>
          <a:custGeom>
            <a:avLst/>
            <a:gdLst>
              <a:gd name="T0" fmla="*/ 480 w 502"/>
              <a:gd name="T1" fmla="*/ 784 h 804"/>
              <a:gd name="T2" fmla="*/ 482 w 502"/>
              <a:gd name="T3" fmla="*/ 710 h 804"/>
              <a:gd name="T4" fmla="*/ 428 w 502"/>
              <a:gd name="T5" fmla="*/ 697 h 804"/>
              <a:gd name="T6" fmla="*/ 139 w 502"/>
              <a:gd name="T7" fmla="*/ 175 h 804"/>
              <a:gd name="T8" fmla="*/ 184 w 502"/>
              <a:gd name="T9" fmla="*/ 78 h 804"/>
              <a:gd name="T10" fmla="*/ 78 w 502"/>
              <a:gd name="T11" fmla="*/ 10 h 804"/>
              <a:gd name="T12" fmla="*/ 10 w 502"/>
              <a:gd name="T13" fmla="*/ 116 h 804"/>
              <a:gd name="T14" fmla="*/ 97 w 502"/>
              <a:gd name="T15" fmla="*/ 186 h 804"/>
              <a:gd name="T16" fmla="*/ 395 w 502"/>
              <a:gd name="T17" fmla="*/ 726 h 804"/>
              <a:gd name="T18" fmla="*/ 406 w 502"/>
              <a:gd name="T19" fmla="*/ 783 h 804"/>
              <a:gd name="T20" fmla="*/ 480 w 502"/>
              <a:gd name="T21" fmla="*/ 78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2" h="804">
                <a:moveTo>
                  <a:pt x="480" y="784"/>
                </a:moveTo>
                <a:cubicBezTo>
                  <a:pt x="501" y="764"/>
                  <a:pt x="502" y="731"/>
                  <a:pt x="482" y="710"/>
                </a:cubicBezTo>
                <a:cubicBezTo>
                  <a:pt x="467" y="695"/>
                  <a:pt x="446" y="690"/>
                  <a:pt x="428" y="697"/>
                </a:cubicBezTo>
                <a:cubicBezTo>
                  <a:pt x="292" y="546"/>
                  <a:pt x="194" y="368"/>
                  <a:pt x="139" y="175"/>
                </a:cubicBezTo>
                <a:cubicBezTo>
                  <a:pt x="173" y="157"/>
                  <a:pt x="192" y="118"/>
                  <a:pt x="184" y="78"/>
                </a:cubicBezTo>
                <a:cubicBezTo>
                  <a:pt x="173" y="30"/>
                  <a:pt x="126" y="0"/>
                  <a:pt x="78" y="10"/>
                </a:cubicBezTo>
                <a:cubicBezTo>
                  <a:pt x="30" y="21"/>
                  <a:pt x="0" y="68"/>
                  <a:pt x="10" y="116"/>
                </a:cubicBezTo>
                <a:cubicBezTo>
                  <a:pt x="19" y="157"/>
                  <a:pt x="56" y="186"/>
                  <a:pt x="97" y="186"/>
                </a:cubicBezTo>
                <a:cubicBezTo>
                  <a:pt x="153" y="386"/>
                  <a:pt x="255" y="571"/>
                  <a:pt x="395" y="726"/>
                </a:cubicBezTo>
                <a:cubicBezTo>
                  <a:pt x="388" y="745"/>
                  <a:pt x="391" y="767"/>
                  <a:pt x="406" y="783"/>
                </a:cubicBezTo>
                <a:cubicBezTo>
                  <a:pt x="426" y="804"/>
                  <a:pt x="460" y="804"/>
                  <a:pt x="480" y="7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" name="Freeform 65"/>
          <p:cNvSpPr/>
          <p:nvPr/>
        </p:nvSpPr>
        <p:spPr bwMode="auto">
          <a:xfrm rot="21007680">
            <a:off x="2932413" y="1465387"/>
            <a:ext cx="1032932" cy="1651000"/>
          </a:xfrm>
          <a:custGeom>
            <a:avLst/>
            <a:gdLst>
              <a:gd name="T0" fmla="*/ 480 w 502"/>
              <a:gd name="T1" fmla="*/ 784 h 804"/>
              <a:gd name="T2" fmla="*/ 482 w 502"/>
              <a:gd name="T3" fmla="*/ 710 h 804"/>
              <a:gd name="T4" fmla="*/ 428 w 502"/>
              <a:gd name="T5" fmla="*/ 697 h 804"/>
              <a:gd name="T6" fmla="*/ 139 w 502"/>
              <a:gd name="T7" fmla="*/ 175 h 804"/>
              <a:gd name="T8" fmla="*/ 184 w 502"/>
              <a:gd name="T9" fmla="*/ 78 h 804"/>
              <a:gd name="T10" fmla="*/ 78 w 502"/>
              <a:gd name="T11" fmla="*/ 10 h 804"/>
              <a:gd name="T12" fmla="*/ 10 w 502"/>
              <a:gd name="T13" fmla="*/ 116 h 804"/>
              <a:gd name="T14" fmla="*/ 97 w 502"/>
              <a:gd name="T15" fmla="*/ 186 h 804"/>
              <a:gd name="T16" fmla="*/ 395 w 502"/>
              <a:gd name="T17" fmla="*/ 726 h 804"/>
              <a:gd name="T18" fmla="*/ 406 w 502"/>
              <a:gd name="T19" fmla="*/ 783 h 804"/>
              <a:gd name="T20" fmla="*/ 480 w 502"/>
              <a:gd name="T21" fmla="*/ 78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2" h="804">
                <a:moveTo>
                  <a:pt x="480" y="784"/>
                </a:moveTo>
                <a:cubicBezTo>
                  <a:pt x="501" y="764"/>
                  <a:pt x="502" y="731"/>
                  <a:pt x="482" y="710"/>
                </a:cubicBezTo>
                <a:cubicBezTo>
                  <a:pt x="467" y="695"/>
                  <a:pt x="446" y="690"/>
                  <a:pt x="428" y="697"/>
                </a:cubicBezTo>
                <a:cubicBezTo>
                  <a:pt x="292" y="546"/>
                  <a:pt x="194" y="368"/>
                  <a:pt x="139" y="175"/>
                </a:cubicBezTo>
                <a:cubicBezTo>
                  <a:pt x="173" y="157"/>
                  <a:pt x="192" y="118"/>
                  <a:pt x="184" y="78"/>
                </a:cubicBezTo>
                <a:cubicBezTo>
                  <a:pt x="173" y="30"/>
                  <a:pt x="126" y="0"/>
                  <a:pt x="78" y="10"/>
                </a:cubicBezTo>
                <a:cubicBezTo>
                  <a:pt x="30" y="21"/>
                  <a:pt x="0" y="68"/>
                  <a:pt x="10" y="116"/>
                </a:cubicBezTo>
                <a:cubicBezTo>
                  <a:pt x="19" y="157"/>
                  <a:pt x="56" y="186"/>
                  <a:pt x="97" y="186"/>
                </a:cubicBezTo>
                <a:cubicBezTo>
                  <a:pt x="153" y="386"/>
                  <a:pt x="255" y="571"/>
                  <a:pt x="395" y="726"/>
                </a:cubicBezTo>
                <a:cubicBezTo>
                  <a:pt x="388" y="745"/>
                  <a:pt x="391" y="767"/>
                  <a:pt x="406" y="783"/>
                </a:cubicBezTo>
                <a:cubicBezTo>
                  <a:pt x="426" y="804"/>
                  <a:pt x="460" y="804"/>
                  <a:pt x="480" y="7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cxnSp>
        <p:nvCxnSpPr>
          <p:cNvPr id="13" name="Elbow Connector 25"/>
          <p:cNvCxnSpPr/>
          <p:nvPr/>
        </p:nvCxnSpPr>
        <p:spPr>
          <a:xfrm rot="16200000" flipH="1">
            <a:off x="4105991" y="3863803"/>
            <a:ext cx="835327" cy="147503"/>
          </a:xfrm>
          <a:prstGeom prst="bentConnector3">
            <a:avLst/>
          </a:prstGeom>
          <a:ln w="28575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1"/>
          <p:cNvCxnSpPr/>
          <p:nvPr/>
        </p:nvCxnSpPr>
        <p:spPr>
          <a:xfrm>
            <a:off x="3213100" y="2658257"/>
            <a:ext cx="0" cy="61869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3"/>
          <p:cNvCxnSpPr/>
          <p:nvPr/>
        </p:nvCxnSpPr>
        <p:spPr>
          <a:xfrm>
            <a:off x="8902700" y="2658257"/>
            <a:ext cx="0" cy="618695"/>
          </a:xfrm>
          <a:prstGeom prst="line">
            <a:avLst/>
          </a:prstGeom>
          <a:ln w="28575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94"/>
          <p:cNvCxnSpPr/>
          <p:nvPr/>
        </p:nvCxnSpPr>
        <p:spPr>
          <a:xfrm>
            <a:off x="6088411" y="4005822"/>
            <a:ext cx="0" cy="618695"/>
          </a:xfrm>
          <a:prstGeom prst="line">
            <a:avLst/>
          </a:prstGeom>
          <a:ln w="28575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08"/>
          <p:cNvCxnSpPr/>
          <p:nvPr/>
        </p:nvCxnSpPr>
        <p:spPr>
          <a:xfrm rot="5400000">
            <a:off x="7248245" y="3856154"/>
            <a:ext cx="835327" cy="147503"/>
          </a:xfrm>
          <a:prstGeom prst="bentConnector3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10"/>
          <p:cNvSpPr txBox="1"/>
          <p:nvPr/>
        </p:nvSpPr>
        <p:spPr>
          <a:xfrm>
            <a:off x="2570480" y="4547870"/>
            <a:ext cx="1285240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35" b="1" dirty="0">
                <a:solidFill>
                  <a:schemeClr val="accent1"/>
                </a:solidFill>
              </a:rPr>
              <a:t>1  </a:t>
            </a:r>
            <a:r>
              <a:rPr lang="zh-CN" altLang="en-US" sz="1335" b="1" dirty="0">
                <a:solidFill>
                  <a:schemeClr val="accent1"/>
                </a:solidFill>
              </a:rPr>
              <a:t>毫秒级响应</a:t>
            </a:r>
            <a:r>
              <a:rPr lang="en-US" sz="1065" b="1" dirty="0"/>
              <a:t> </a:t>
            </a:r>
          </a:p>
        </p:txBody>
      </p:sp>
      <p:sp>
        <p:nvSpPr>
          <p:cNvPr id="19" name="TextBox 112"/>
          <p:cNvSpPr txBox="1"/>
          <p:nvPr/>
        </p:nvSpPr>
        <p:spPr>
          <a:xfrm>
            <a:off x="3956685" y="5554980"/>
            <a:ext cx="1290320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35" b="1" dirty="0">
                <a:solidFill>
                  <a:schemeClr val="accent2"/>
                </a:solidFill>
              </a:rPr>
              <a:t>2  </a:t>
            </a:r>
            <a:r>
              <a:rPr lang="zh-CN" altLang="en-US" sz="1335" b="1" dirty="0">
                <a:solidFill>
                  <a:schemeClr val="accent2"/>
                </a:solidFill>
              </a:rPr>
              <a:t>极低误报率</a:t>
            </a:r>
            <a:r>
              <a:rPr lang="en-US" sz="1065" b="1" dirty="0"/>
              <a:t> </a:t>
            </a:r>
          </a:p>
        </p:txBody>
      </p:sp>
      <p:sp>
        <p:nvSpPr>
          <p:cNvPr id="20" name="TextBox 113"/>
          <p:cNvSpPr txBox="1"/>
          <p:nvPr/>
        </p:nvSpPr>
        <p:spPr>
          <a:xfrm>
            <a:off x="5459730" y="5758180"/>
            <a:ext cx="1249680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35" b="1" dirty="0">
                <a:solidFill>
                  <a:schemeClr val="accent3"/>
                </a:solidFill>
              </a:rPr>
              <a:t>3  </a:t>
            </a:r>
            <a:r>
              <a:rPr lang="zh-CN" altLang="en-US" sz="1335" b="1" dirty="0">
                <a:solidFill>
                  <a:schemeClr val="accent3"/>
                </a:solidFill>
              </a:rPr>
              <a:t>远距离探测</a:t>
            </a:r>
            <a:r>
              <a:rPr lang="en-US" sz="1065" b="1" dirty="0"/>
              <a:t> </a:t>
            </a:r>
          </a:p>
        </p:txBody>
      </p:sp>
      <p:sp>
        <p:nvSpPr>
          <p:cNvPr id="21" name="TextBox 114"/>
          <p:cNvSpPr txBox="1"/>
          <p:nvPr/>
        </p:nvSpPr>
        <p:spPr>
          <a:xfrm>
            <a:off x="6934835" y="5554980"/>
            <a:ext cx="1754548" cy="29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35" b="1" dirty="0">
                <a:solidFill>
                  <a:schemeClr val="accent4"/>
                </a:solidFill>
              </a:rPr>
              <a:t>4 </a:t>
            </a:r>
            <a:r>
              <a:rPr lang="zh-CN" altLang="en-US" sz="1335" b="1" dirty="0">
                <a:solidFill>
                  <a:schemeClr val="accent4"/>
                </a:solidFill>
              </a:rPr>
              <a:t>光路故障雷达监测</a:t>
            </a:r>
            <a:r>
              <a:rPr lang="en-US" sz="1065" b="1" dirty="0"/>
              <a:t> </a:t>
            </a:r>
          </a:p>
        </p:txBody>
      </p:sp>
      <p:sp>
        <p:nvSpPr>
          <p:cNvPr id="22" name="TextBox 115"/>
          <p:cNvSpPr txBox="1"/>
          <p:nvPr/>
        </p:nvSpPr>
        <p:spPr>
          <a:xfrm>
            <a:off x="8202295" y="4547870"/>
            <a:ext cx="140144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35" b="1" dirty="0">
                <a:solidFill>
                  <a:schemeClr val="accent5"/>
                </a:solidFill>
              </a:rPr>
              <a:t>5 </a:t>
            </a:r>
            <a:r>
              <a:rPr lang="zh-CN" altLang="en-US" sz="1335" b="1" dirty="0">
                <a:solidFill>
                  <a:schemeClr val="accent5"/>
                </a:solidFill>
              </a:rPr>
              <a:t>特殊场景应用</a:t>
            </a:r>
            <a:r>
              <a:rPr lang="en-US" sz="1065" b="1" dirty="0"/>
              <a:t> </a:t>
            </a:r>
          </a:p>
        </p:txBody>
      </p:sp>
      <p:grpSp>
        <p:nvGrpSpPr>
          <p:cNvPr id="23" name="Group 5"/>
          <p:cNvGrpSpPr/>
          <p:nvPr/>
        </p:nvGrpSpPr>
        <p:grpSpPr>
          <a:xfrm>
            <a:off x="5669993" y="4792890"/>
            <a:ext cx="829155" cy="829155"/>
            <a:chOff x="2098892" y="2644547"/>
            <a:chExt cx="621866" cy="621866"/>
          </a:xfrm>
        </p:grpSpPr>
        <p:sp>
          <p:nvSpPr>
            <p:cNvPr id="24" name="Oval 38"/>
            <p:cNvSpPr/>
            <p:nvPr/>
          </p:nvSpPr>
          <p:spPr bwMode="auto">
            <a:xfrm>
              <a:off x="2098892" y="2644547"/>
              <a:ext cx="621866" cy="62186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/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258704" y="2841661"/>
              <a:ext cx="302242" cy="227639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26" name="Group 6"/>
          <p:cNvGrpSpPr/>
          <p:nvPr/>
        </p:nvGrpSpPr>
        <p:grpSpPr>
          <a:xfrm>
            <a:off x="4187473" y="4547709"/>
            <a:ext cx="829155" cy="829155"/>
            <a:chOff x="3140605" y="3410781"/>
            <a:chExt cx="621866" cy="621866"/>
          </a:xfrm>
        </p:grpSpPr>
        <p:sp>
          <p:nvSpPr>
            <p:cNvPr id="27" name="Oval 102"/>
            <p:cNvSpPr/>
            <p:nvPr/>
          </p:nvSpPr>
          <p:spPr bwMode="auto">
            <a:xfrm>
              <a:off x="3140605" y="3410781"/>
              <a:ext cx="621866" cy="62186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/>
            </a:p>
          </p:txBody>
        </p:sp>
        <p:sp>
          <p:nvSpPr>
            <p:cNvPr id="28" name="Freeform 15"/>
            <p:cNvSpPr>
              <a:spLocks noChangeAspect="1" noEditPoints="1"/>
            </p:cNvSpPr>
            <p:nvPr/>
          </p:nvSpPr>
          <p:spPr bwMode="auto">
            <a:xfrm>
              <a:off x="3306187" y="3612701"/>
              <a:ext cx="290703" cy="218027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29" name="Group 7"/>
          <p:cNvGrpSpPr/>
          <p:nvPr/>
        </p:nvGrpSpPr>
        <p:grpSpPr>
          <a:xfrm>
            <a:off x="2798553" y="3525205"/>
            <a:ext cx="829155" cy="829155"/>
            <a:chOff x="4255375" y="3604022"/>
            <a:chExt cx="621866" cy="621866"/>
          </a:xfrm>
        </p:grpSpPr>
        <p:sp>
          <p:nvSpPr>
            <p:cNvPr id="30" name="Oval 103"/>
            <p:cNvSpPr/>
            <p:nvPr/>
          </p:nvSpPr>
          <p:spPr bwMode="auto">
            <a:xfrm>
              <a:off x="4255375" y="3604022"/>
              <a:ext cx="621866" cy="62186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/>
            </a:p>
          </p:txBody>
        </p:sp>
        <p:sp>
          <p:nvSpPr>
            <p:cNvPr id="31" name="Freeform 69"/>
            <p:cNvSpPr>
              <a:spLocks noEditPoints="1"/>
            </p:cNvSpPr>
            <p:nvPr/>
          </p:nvSpPr>
          <p:spPr bwMode="auto">
            <a:xfrm>
              <a:off x="4434803" y="3782399"/>
              <a:ext cx="263009" cy="265112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32" name="Group 8"/>
          <p:cNvGrpSpPr/>
          <p:nvPr/>
        </p:nvGrpSpPr>
        <p:grpSpPr>
          <a:xfrm>
            <a:off x="7200524" y="4547709"/>
            <a:ext cx="829155" cy="829155"/>
            <a:chOff x="5400393" y="3410781"/>
            <a:chExt cx="621866" cy="621866"/>
          </a:xfrm>
        </p:grpSpPr>
        <p:sp>
          <p:nvSpPr>
            <p:cNvPr id="33" name="Oval 101"/>
            <p:cNvSpPr/>
            <p:nvPr/>
          </p:nvSpPr>
          <p:spPr bwMode="auto">
            <a:xfrm>
              <a:off x="5400393" y="3410781"/>
              <a:ext cx="621866" cy="621866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/>
            </a:p>
          </p:txBody>
        </p:sp>
        <p:sp>
          <p:nvSpPr>
            <p:cNvPr id="34" name="Freeform 217"/>
            <p:cNvSpPr>
              <a:spLocks noEditPoints="1"/>
            </p:cNvSpPr>
            <p:nvPr/>
          </p:nvSpPr>
          <p:spPr bwMode="auto">
            <a:xfrm>
              <a:off x="5565745" y="3612528"/>
              <a:ext cx="291163" cy="218372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35" name="Group 9"/>
          <p:cNvGrpSpPr/>
          <p:nvPr/>
        </p:nvGrpSpPr>
        <p:grpSpPr>
          <a:xfrm>
            <a:off x="8488123" y="3526065"/>
            <a:ext cx="829155" cy="829155"/>
            <a:chOff x="6366092" y="2644547"/>
            <a:chExt cx="621866" cy="621866"/>
          </a:xfrm>
        </p:grpSpPr>
        <p:sp>
          <p:nvSpPr>
            <p:cNvPr id="36" name="Oval 100"/>
            <p:cNvSpPr/>
            <p:nvPr/>
          </p:nvSpPr>
          <p:spPr bwMode="auto">
            <a:xfrm>
              <a:off x="6366092" y="2644547"/>
              <a:ext cx="621866" cy="621866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/>
            </a:p>
          </p:txBody>
        </p:sp>
        <p:sp>
          <p:nvSpPr>
            <p:cNvPr id="37" name="Freeform 64"/>
            <p:cNvSpPr>
              <a:spLocks noEditPoints="1"/>
            </p:cNvSpPr>
            <p:nvPr/>
          </p:nvSpPr>
          <p:spPr bwMode="auto">
            <a:xfrm>
              <a:off x="6517037" y="2822316"/>
              <a:ext cx="319977" cy="266328"/>
            </a:xfrm>
            <a:custGeom>
              <a:avLst/>
              <a:gdLst/>
              <a:ahLst/>
              <a:cxnLst>
                <a:cxn ang="0">
                  <a:pos x="77" y="51"/>
                </a:cxn>
                <a:cxn ang="0">
                  <a:pos x="75" y="55"/>
                </a:cxn>
                <a:cxn ang="0">
                  <a:pos x="59" y="63"/>
                </a:cxn>
                <a:cxn ang="0">
                  <a:pos x="57" y="64"/>
                </a:cxn>
                <a:cxn ang="0">
                  <a:pos x="55" y="63"/>
                </a:cxn>
                <a:cxn ang="0">
                  <a:pos x="39" y="55"/>
                </a:cxn>
                <a:cxn ang="0">
                  <a:pos x="39" y="55"/>
                </a:cxn>
                <a:cxn ang="0">
                  <a:pos x="38" y="55"/>
                </a:cxn>
                <a:cxn ang="0">
                  <a:pos x="22" y="63"/>
                </a:cxn>
                <a:cxn ang="0">
                  <a:pos x="20" y="64"/>
                </a:cxn>
                <a:cxn ang="0">
                  <a:pos x="18" y="63"/>
                </a:cxn>
                <a:cxn ang="0">
                  <a:pos x="2" y="55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3" y="32"/>
                </a:cxn>
                <a:cxn ang="0">
                  <a:pos x="18" y="26"/>
                </a:cxn>
                <a:cxn ang="0">
                  <a:pos x="18" y="11"/>
                </a:cxn>
                <a:cxn ang="0">
                  <a:pos x="21" y="7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56" y="7"/>
                </a:cxn>
                <a:cxn ang="0">
                  <a:pos x="59" y="11"/>
                </a:cxn>
                <a:cxn ang="0">
                  <a:pos x="59" y="26"/>
                </a:cxn>
                <a:cxn ang="0">
                  <a:pos x="75" y="32"/>
                </a:cxn>
                <a:cxn ang="0">
                  <a:pos x="77" y="37"/>
                </a:cxn>
                <a:cxn ang="0">
                  <a:pos x="77" y="51"/>
                </a:cxn>
                <a:cxn ang="0">
                  <a:pos x="35" y="36"/>
                </a:cxn>
                <a:cxn ang="0">
                  <a:pos x="20" y="30"/>
                </a:cxn>
                <a:cxn ang="0">
                  <a:pos x="6" y="36"/>
                </a:cxn>
                <a:cxn ang="0">
                  <a:pos x="20" y="42"/>
                </a:cxn>
                <a:cxn ang="0">
                  <a:pos x="35" y="36"/>
                </a:cxn>
                <a:cxn ang="0">
                  <a:pos x="36" y="51"/>
                </a:cxn>
                <a:cxn ang="0">
                  <a:pos x="36" y="40"/>
                </a:cxn>
                <a:cxn ang="0">
                  <a:pos x="23" y="46"/>
                </a:cxn>
                <a:cxn ang="0">
                  <a:pos x="23" y="58"/>
                </a:cxn>
                <a:cxn ang="0">
                  <a:pos x="36" y="51"/>
                </a:cxn>
                <a:cxn ang="0">
                  <a:pos x="54" y="11"/>
                </a:cxn>
                <a:cxn ang="0">
                  <a:pos x="39" y="5"/>
                </a:cxn>
                <a:cxn ang="0">
                  <a:pos x="23" y="11"/>
                </a:cxn>
                <a:cxn ang="0">
                  <a:pos x="39" y="18"/>
                </a:cxn>
                <a:cxn ang="0">
                  <a:pos x="54" y="11"/>
                </a:cxn>
                <a:cxn ang="0">
                  <a:pos x="55" y="26"/>
                </a:cxn>
                <a:cxn ang="0">
                  <a:pos x="55" y="16"/>
                </a:cxn>
                <a:cxn ang="0">
                  <a:pos x="41" y="22"/>
                </a:cxn>
                <a:cxn ang="0">
                  <a:pos x="41" y="32"/>
                </a:cxn>
                <a:cxn ang="0">
                  <a:pos x="55" y="26"/>
                </a:cxn>
                <a:cxn ang="0">
                  <a:pos x="71" y="36"/>
                </a:cxn>
                <a:cxn ang="0">
                  <a:pos x="57" y="30"/>
                </a:cxn>
                <a:cxn ang="0">
                  <a:pos x="42" y="36"/>
                </a:cxn>
                <a:cxn ang="0">
                  <a:pos x="57" y="42"/>
                </a:cxn>
                <a:cxn ang="0">
                  <a:pos x="71" y="36"/>
                </a:cxn>
                <a:cxn ang="0">
                  <a:pos x="73" y="51"/>
                </a:cxn>
                <a:cxn ang="0">
                  <a:pos x="73" y="40"/>
                </a:cxn>
                <a:cxn ang="0">
                  <a:pos x="59" y="46"/>
                </a:cxn>
                <a:cxn ang="0">
                  <a:pos x="59" y="58"/>
                </a:cxn>
                <a:cxn ang="0">
                  <a:pos x="73" y="51"/>
                </a:cxn>
              </a:cxnLst>
              <a:rect l="0" t="0" r="r" b="b"/>
              <a:pathLst>
                <a:path w="77" h="64">
                  <a:moveTo>
                    <a:pt x="77" y="51"/>
                  </a:moveTo>
                  <a:cubicBezTo>
                    <a:pt x="77" y="53"/>
                    <a:pt x="76" y="55"/>
                    <a:pt x="75" y="5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4"/>
                    <a:pt x="58" y="64"/>
                    <a:pt x="57" y="64"/>
                  </a:cubicBezTo>
                  <a:cubicBezTo>
                    <a:pt x="56" y="64"/>
                    <a:pt x="55" y="64"/>
                    <a:pt x="55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8" y="55"/>
                    <a:pt x="38" y="5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1" y="64"/>
                    <a:pt x="20" y="64"/>
                  </a:cubicBezTo>
                  <a:cubicBezTo>
                    <a:pt x="20" y="64"/>
                    <a:pt x="19" y="64"/>
                    <a:pt x="18" y="6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3"/>
                    <a:pt x="3" y="3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9" y="8"/>
                    <a:pt x="21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8"/>
                    <a:pt x="59" y="10"/>
                    <a:pt x="59" y="1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7" y="35"/>
                    <a:pt x="77" y="37"/>
                  </a:cubicBezTo>
                  <a:lnTo>
                    <a:pt x="77" y="51"/>
                  </a:lnTo>
                  <a:close/>
                  <a:moveTo>
                    <a:pt x="35" y="36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35" y="36"/>
                  </a:lnTo>
                  <a:close/>
                  <a:moveTo>
                    <a:pt x="36" y="5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36" y="51"/>
                  </a:lnTo>
                  <a:close/>
                  <a:moveTo>
                    <a:pt x="54" y="1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54" y="11"/>
                  </a:lnTo>
                  <a:close/>
                  <a:moveTo>
                    <a:pt x="55" y="2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55" y="26"/>
                  </a:lnTo>
                  <a:close/>
                  <a:moveTo>
                    <a:pt x="71" y="36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71" y="36"/>
                  </a:lnTo>
                  <a:close/>
                  <a:moveTo>
                    <a:pt x="73" y="5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8"/>
                    <a:pt x="59" y="58"/>
                    <a:pt x="59" y="58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38" name="Freeform 130"/>
          <p:cNvSpPr>
            <a:spLocks noEditPoints="1"/>
          </p:cNvSpPr>
          <p:nvPr/>
        </p:nvSpPr>
        <p:spPr bwMode="auto">
          <a:xfrm>
            <a:off x="5036314" y="1395781"/>
            <a:ext cx="2097247" cy="2019043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6925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1. </a:t>
            </a:r>
            <a:r>
              <a:rPr lang="zh-CN" altLang="en-US" sz="3600" dirty="0"/>
              <a:t>毫秒级响应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55115" y="1352550"/>
            <a:ext cx="86118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/>
              <a:t>       </a:t>
            </a:r>
            <a:r>
              <a:rPr lang="zh-CN" altLang="en-US" sz="2000"/>
              <a:t>DI AM 型（D371SS-AM / D171SS-AM / D383）产品对火焰信号的最快响应速度小于 4ms，可以瞬间捕捉到险情并发出火灾报警信号。配合电磁阀水喷淋联动装置，能够在极短时间内完成消防灭火的全过程，第一时间阻止大面积燃爆，有效避免后续危害的发生。</a:t>
            </a:r>
          </a:p>
        </p:txBody>
      </p:sp>
      <p:pic>
        <p:nvPicPr>
          <p:cNvPr id="3" name="图片 2" descr="封面 - D371SS-AM 军工火药燃爆模拟测试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0100" y="3651885"/>
            <a:ext cx="3588385" cy="2018665"/>
          </a:xfrm>
          <a:prstGeom prst="rect">
            <a:avLst/>
          </a:prstGeom>
        </p:spPr>
      </p:pic>
      <p:pic>
        <p:nvPicPr>
          <p:cNvPr id="6" name="图片 5" descr="封面 - D383 4ms 响应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6120" y="3652520"/>
            <a:ext cx="3587750" cy="20180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46705" y="5777865"/>
            <a:ext cx="1845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D383 4ms </a:t>
            </a:r>
            <a:r>
              <a:rPr lang="zh-CN" altLang="en-US"/>
              <a:t>响应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55460" y="5777865"/>
            <a:ext cx="1637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/>
              <a:t>军工炸药应用</a:t>
            </a:r>
          </a:p>
        </p:txBody>
      </p:sp>
      <p:pic>
        <p:nvPicPr>
          <p:cNvPr id="5" name="图片 4" descr="DI Logo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14287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3"/>
          <p:cNvSpPr/>
          <p:nvPr/>
        </p:nvSpPr>
        <p:spPr>
          <a:xfrm flipV="1">
            <a:off x="0" y="0"/>
            <a:ext cx="8102600" cy="6858000"/>
          </a:xfrm>
          <a:custGeom>
            <a:avLst/>
            <a:gdLst>
              <a:gd name="connsiteX0" fmla="*/ 0 w 6817360"/>
              <a:gd name="connsiteY0" fmla="*/ 0 h 6858000"/>
              <a:gd name="connsiteX1" fmla="*/ 6817360 w 6817360"/>
              <a:gd name="connsiteY1" fmla="*/ 0 h 6858000"/>
              <a:gd name="connsiteX2" fmla="*/ 6817360 w 6817360"/>
              <a:gd name="connsiteY2" fmla="*/ 6858000 h 6858000"/>
              <a:gd name="connsiteX3" fmla="*/ 0 w 6817360"/>
              <a:gd name="connsiteY3" fmla="*/ 6858000 h 6858000"/>
              <a:gd name="connsiteX4" fmla="*/ 0 w 6817360"/>
              <a:gd name="connsiteY4" fmla="*/ 0 h 6858000"/>
              <a:gd name="connsiteX0-1" fmla="*/ 0 w 6817360"/>
              <a:gd name="connsiteY0-2" fmla="*/ 0 h 6858000"/>
              <a:gd name="connsiteX1-3" fmla="*/ 6817360 w 6817360"/>
              <a:gd name="connsiteY1-4" fmla="*/ 0 h 6858000"/>
              <a:gd name="connsiteX2-5" fmla="*/ 4500880 w 6817360"/>
              <a:gd name="connsiteY2-6" fmla="*/ 6847840 h 6858000"/>
              <a:gd name="connsiteX3-7" fmla="*/ 0 w 6817360"/>
              <a:gd name="connsiteY3-8" fmla="*/ 6858000 h 6858000"/>
              <a:gd name="connsiteX4-9" fmla="*/ 0 w 6817360"/>
              <a:gd name="connsiteY4-10" fmla="*/ 0 h 6858000"/>
              <a:gd name="connsiteX0-11" fmla="*/ 0 w 7345680"/>
              <a:gd name="connsiteY0-12" fmla="*/ 0 h 6858000"/>
              <a:gd name="connsiteX1-13" fmla="*/ 7345680 w 7345680"/>
              <a:gd name="connsiteY1-14" fmla="*/ 10160 h 6858000"/>
              <a:gd name="connsiteX2-15" fmla="*/ 4500880 w 7345680"/>
              <a:gd name="connsiteY2-16" fmla="*/ 6847840 h 6858000"/>
              <a:gd name="connsiteX3-17" fmla="*/ 0 w 7345680"/>
              <a:gd name="connsiteY3-18" fmla="*/ 6858000 h 6858000"/>
              <a:gd name="connsiteX4-19" fmla="*/ 0 w 7345680"/>
              <a:gd name="connsiteY4-2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45680" h="6858000">
                <a:moveTo>
                  <a:pt x="0" y="0"/>
                </a:moveTo>
                <a:lnTo>
                  <a:pt x="7345680" y="10160"/>
                </a:lnTo>
                <a:lnTo>
                  <a:pt x="4500880" y="68478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" name="直角三角形 12"/>
          <p:cNvSpPr/>
          <p:nvPr/>
        </p:nvSpPr>
        <p:spPr>
          <a:xfrm rot="5400000" flipV="1">
            <a:off x="7359650" y="2025650"/>
            <a:ext cx="6858000" cy="2806700"/>
          </a:xfrm>
          <a:prstGeom prst="rtTriangle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384300" y="366311"/>
            <a:ext cx="237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-372989" y="937899"/>
            <a:ext cx="4597400" cy="1143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9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公司简介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-69169" y="1864002"/>
            <a:ext cx="4597400" cy="1143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9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产品简介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77032" y="3801067"/>
            <a:ext cx="45974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9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同级别产品比较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BD25CCB-EEF0-4B83-9209-16A87D9C049C}"/>
              </a:ext>
            </a:extLst>
          </p:cNvPr>
          <p:cNvSpPr txBox="1"/>
          <p:nvPr/>
        </p:nvSpPr>
        <p:spPr>
          <a:xfrm>
            <a:off x="275882" y="2870262"/>
            <a:ext cx="4597400" cy="1143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9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技术特点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20B6AAC-F187-4700-A7E6-3A9FF6CEE680}"/>
              </a:ext>
            </a:extLst>
          </p:cNvPr>
          <p:cNvSpPr txBox="1"/>
          <p:nvPr/>
        </p:nvSpPr>
        <p:spPr>
          <a:xfrm>
            <a:off x="1797538" y="4757664"/>
            <a:ext cx="45974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9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05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中国市场破冰亮点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69E81F2-CE47-4883-8EE2-17154187816B}"/>
              </a:ext>
            </a:extLst>
          </p:cNvPr>
          <p:cNvSpPr txBox="1"/>
          <p:nvPr/>
        </p:nvSpPr>
        <p:spPr>
          <a:xfrm>
            <a:off x="1218423" y="5557175"/>
            <a:ext cx="45974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9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06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行业聚焦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04D2-A5CE-44AD-97A3-A8E1BBF1A38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3" name="圆角矩形 78"/>
          <p:cNvSpPr/>
          <p:nvPr/>
        </p:nvSpPr>
        <p:spPr>
          <a:xfrm>
            <a:off x="263511" y="-747464"/>
            <a:ext cx="1368153" cy="1834184"/>
          </a:xfrm>
          <a:prstGeom prst="roundRect">
            <a:avLst>
              <a:gd name="adj" fmla="val 50000"/>
            </a:avLst>
          </a:prstGeom>
          <a:solidFill>
            <a:srgbClr val="B5554D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80"/>
          <p:cNvSpPr txBox="1"/>
          <p:nvPr/>
        </p:nvSpPr>
        <p:spPr>
          <a:xfrm>
            <a:off x="1703386" y="404495"/>
            <a:ext cx="8065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0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火焰探测器响应时间的测量方法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15" y="399961"/>
            <a:ext cx="151923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标题 4"/>
          <p:cNvSpPr txBox="1"/>
          <p:nvPr/>
        </p:nvSpPr>
        <p:spPr>
          <a:xfrm>
            <a:off x="371523" y="430387"/>
            <a:ext cx="115212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12</a:t>
            </a:r>
          </a:p>
          <a:p>
            <a:pPr lvl="0" algn="ctr">
              <a:buClrTx/>
              <a:buSzTx/>
              <a:buFontTx/>
            </a:pP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594" t="1371" r="839" b="12160"/>
          <a:stretch>
            <a:fillRect/>
          </a:stretch>
        </p:blipFill>
        <p:spPr>
          <a:xfrm>
            <a:off x="1131570" y="1450340"/>
            <a:ext cx="7348855" cy="44151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42375" y="1742440"/>
            <a:ext cx="2273300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点火</a:t>
            </a:r>
            <a:r>
              <a:rPr lang="zh-CN" altLang="en-US">
                <a:latin typeface="Calibri" panose="020F0502020204030204" charset="0"/>
                <a:ea typeface="微软雅黑" panose="020B0503020204020204" charset="-122"/>
              </a:rPr>
              <a:t>①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至稳定；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光传感器⑥感知到火光后，触发计时器⑧，启动计时；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探测器⑦报警后，停止计时；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得到探测器的准确响应时间。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6925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1. </a:t>
            </a:r>
            <a:r>
              <a:rPr lang="zh-CN" altLang="en-US" sz="3600" dirty="0"/>
              <a:t>毫秒级响应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304261924"/>
              </p:ext>
            </p:extLst>
          </p:nvPr>
        </p:nvGraphicFramePr>
        <p:xfrm>
          <a:off x="92765" y="2107095"/>
          <a:ext cx="7977810" cy="146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6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3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7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73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67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1222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灵敏度级别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第一次实验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600"/>
                        <a:t>响应时间（ms）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 err="1"/>
                        <a:t>第二次实验</a:t>
                      </a:r>
                      <a:endParaRPr lang="en-US" sz="1600" dirty="0"/>
                    </a:p>
                    <a:p>
                      <a:pPr indent="0" algn="ctr">
                        <a:buNone/>
                      </a:pPr>
                      <a:r>
                        <a:rPr lang="en-US" sz="1600" dirty="0" err="1"/>
                        <a:t>响应时间（ms</a:t>
                      </a:r>
                      <a:r>
                        <a:rPr lang="en-US" sz="1600" dirty="0"/>
                        <a:t>）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第三次实验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600"/>
                        <a:t>响应时间（ms）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/>
                        <a:t>综合</a:t>
                      </a:r>
                      <a:r>
                        <a:rPr lang="en-US" sz="1600"/>
                        <a:t>平均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600"/>
                        <a:t>响应时间（ms）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68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Ⅰ级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4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3.5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4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/>
                        <a:t>3.8</a:t>
                      </a:r>
                      <a:endParaRPr lang="en-US" altLang="en-US" sz="1600" b="1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68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Ⅱ级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9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9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10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/>
                        <a:t>9.3</a:t>
                      </a:r>
                      <a:endParaRPr lang="en-US" altLang="en-US" sz="1600" b="1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68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Ⅲ级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17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18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19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/>
                        <a:t>18</a:t>
                      </a:r>
                      <a:endParaRPr lang="en-US" altLang="en-US" sz="1600" b="1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80485" y="4188720"/>
            <a:ext cx="628205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数据来源：《D171-AM 火焰探测器关键技术参数评测报告》</a:t>
            </a:r>
          </a:p>
        </p:txBody>
      </p:sp>
      <p:pic>
        <p:nvPicPr>
          <p:cNvPr id="5" name="图片 4" descr="DI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1F14EC4-C3D2-4E56-8B95-CF2517DB5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651" y="1424401"/>
            <a:ext cx="3323949" cy="5094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B85E919-45B6-4046-AF47-AC8D819BC5CD}"/>
              </a:ext>
            </a:extLst>
          </p:cNvPr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solidFill>
            <a:srgbClr val="8D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0F2634F-681E-472F-84F3-CF6D2787E2DF}"/>
              </a:ext>
            </a:extLst>
          </p:cNvPr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52C80CA-4697-4B73-96C3-2993CC15E254}"/>
              </a:ext>
            </a:extLst>
          </p:cNvPr>
          <p:cNvSpPr txBox="1"/>
          <p:nvPr/>
        </p:nvSpPr>
        <p:spPr>
          <a:xfrm>
            <a:off x="1041400" y="413385"/>
            <a:ext cx="327880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极低误报率</a:t>
            </a:r>
          </a:p>
        </p:txBody>
      </p:sp>
      <p:pic>
        <p:nvPicPr>
          <p:cNvPr id="5" name="图片 4" descr="DI Logo">
            <a:extLst>
              <a:ext uri="{FF2B5EF4-FFF2-40B4-BE49-F238E27FC236}">
                <a16:creationId xmlns="" xmlns:a16="http://schemas.microsoft.com/office/drawing/2014/main" id="{E3167321-7318-456C-B8E8-9D5845EB12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12583D0-6F42-4F15-AAE8-ADFEC9D392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51" t="3199" r="1407" b="1441"/>
          <a:stretch>
            <a:fillRect/>
          </a:stretch>
        </p:blipFill>
        <p:spPr>
          <a:xfrm>
            <a:off x="1315085" y="1477645"/>
            <a:ext cx="6113780" cy="311975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EB483CE-1B54-457A-A86C-47AC9884A1D8}"/>
              </a:ext>
            </a:extLst>
          </p:cNvPr>
          <p:cNvSpPr txBox="1"/>
          <p:nvPr/>
        </p:nvSpPr>
        <p:spPr>
          <a:xfrm>
            <a:off x="7654925" y="1427480"/>
            <a:ext cx="3803015" cy="3220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常见误报源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1" algn="l">
              <a:lnSpc>
                <a:spcPct val="180000"/>
              </a:lnSpc>
              <a:buFont typeface="Wingdings" panose="05000000000000000000" charset="0"/>
              <a:buChar char="Ø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光源干扰</a:t>
            </a:r>
          </a:p>
          <a:p>
            <a:pPr lvl="1" indent="0" algn="l">
              <a:lnSpc>
                <a:spcPct val="180000"/>
              </a:lnSpc>
              <a:buFont typeface="Wingdings" panose="05000000000000000000" charset="0"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（如荧光灯、白炽灯、卤素灯干扰）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1" algn="l">
              <a:lnSpc>
                <a:spcPct val="18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日光干扰（阳光、反射光）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1" algn="l">
              <a:lnSpc>
                <a:spcPct val="18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热物体干扰（加热炉）</a:t>
            </a:r>
          </a:p>
          <a:p>
            <a:pPr lvl="1" algn="l">
              <a:lnSpc>
                <a:spcPct val="18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拉弧干扰（电弧焊）</a:t>
            </a:r>
          </a:p>
          <a:p>
            <a:pPr lvl="1" algn="l">
              <a:lnSpc>
                <a:spcPct val="18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电磁干扰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5C9C06C-27B2-473C-A777-23BDA7688B0D}"/>
              </a:ext>
            </a:extLst>
          </p:cNvPr>
          <p:cNvSpPr txBox="1"/>
          <p:nvPr/>
        </p:nvSpPr>
        <p:spPr>
          <a:xfrm>
            <a:off x="2048373" y="5072380"/>
            <a:ext cx="809479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报警时间的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快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慢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是简单的工作，调节软件的判断时间即可。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报警的准确度才是“最难”的技术，既要保证“准确”、又要保证“快”</a:t>
            </a:r>
          </a:p>
        </p:txBody>
      </p:sp>
    </p:spTree>
    <p:extLst>
      <p:ext uri="{BB962C8B-B14F-4D97-AF65-F5344CB8AC3E}">
        <p14:creationId xmlns="" xmlns:p14="http://schemas.microsoft.com/office/powerpoint/2010/main" val="3098071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6925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2. </a:t>
            </a:r>
            <a:r>
              <a:rPr lang="zh-CN" altLang="en-US" sz="3600" dirty="0"/>
              <a:t>极低误报率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14475" y="1235075"/>
            <a:ext cx="8698865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70000"/>
              </a:lnSpc>
              <a:buFont typeface="Wingdings" panose="05000000000000000000" charset="0"/>
              <a:buNone/>
            </a:pPr>
            <a:r>
              <a:rPr lang="en-US" altLang="zh-CN" sz="2000">
                <a:sym typeface="+mn-ea"/>
              </a:rPr>
              <a:t>       </a:t>
            </a:r>
            <a:r>
              <a:rPr lang="zh-CN" altLang="en-US" sz="2000">
                <a:sym typeface="+mn-ea"/>
              </a:rPr>
              <a:t>产品采用人工智能（AI）技术，出厂前将常见误报源特性写入火焰探测的神经网络算法中。实际应用过程中，探测器会不断学习环境中的光学信息，进行算法优化，不仅能够有效屏蔽不同环境中的特定误报源，还能够保持优异的探测性能。（专利号ZL202010297486.5）</a:t>
            </a:r>
          </a:p>
        </p:txBody>
      </p:sp>
      <p:pic>
        <p:nvPicPr>
          <p:cNvPr id="3" name="图片 2" descr="封面-火焰反光不误报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3770" y="3752215"/>
            <a:ext cx="3383915" cy="1903730"/>
          </a:xfrm>
          <a:prstGeom prst="rect">
            <a:avLst/>
          </a:prstGeom>
        </p:spPr>
      </p:pic>
      <p:pic>
        <p:nvPicPr>
          <p:cNvPr id="6" name="图片 5" descr="封面-电弧火光不误报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5360" y="3752215"/>
            <a:ext cx="3394710" cy="19100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06565" y="5758180"/>
            <a:ext cx="1838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/>
              <a:t>火焰反光不误报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45460" y="5758180"/>
            <a:ext cx="1793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/>
              <a:t>电弧火光不误报</a:t>
            </a:r>
          </a:p>
        </p:txBody>
      </p:sp>
      <p:pic>
        <p:nvPicPr>
          <p:cNvPr id="5" name="图片 4" descr="DI Logo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6925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3. </a:t>
            </a:r>
            <a:r>
              <a:rPr lang="zh-CN" altLang="en-US" sz="3600" dirty="0"/>
              <a:t>远距离探测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7460" y="1634490"/>
            <a:ext cx="467804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/>
              <a:t>       </a:t>
            </a:r>
            <a:r>
              <a:rPr lang="zh-CN" altLang="en-US" sz="2000"/>
              <a:t>产品对正庚烷（国标）火焰的探测距离可以达到 200 英尺（61米），同时对常见烷烃类燃料（如汽油、柴油、航空煤油等）、醇类燃料（如酒精）以及可燃气体（如氢气）等产生的火焰，都有很好的响应特性。探测器在不同灵敏度设置下，对不同燃烧源的响应情况详见下表。（数据源自FM认证报告）</a:t>
            </a:r>
          </a:p>
        </p:txBody>
      </p:sp>
      <p:pic>
        <p:nvPicPr>
          <p:cNvPr id="5" name="图片 4" descr="封面 - 200ft 61m 点火测试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240" y="2175510"/>
            <a:ext cx="4457700" cy="25076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41540" y="4890770"/>
            <a:ext cx="2959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正庚烷 </a:t>
            </a:r>
            <a:r>
              <a:rPr lang="en-US" altLang="zh-CN"/>
              <a:t>200ft</a:t>
            </a:r>
            <a:r>
              <a:rPr lang="zh-CN" altLang="en-US"/>
              <a:t>（</a:t>
            </a:r>
            <a:r>
              <a:rPr lang="en-US" altLang="zh-CN"/>
              <a:t>61m</a:t>
            </a:r>
            <a:r>
              <a:rPr lang="zh-CN" altLang="en-US"/>
              <a:t>）测试</a:t>
            </a:r>
          </a:p>
        </p:txBody>
      </p:sp>
      <p:pic>
        <p:nvPicPr>
          <p:cNvPr id="3" name="图片 2" descr="DI Log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6925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3. </a:t>
            </a:r>
            <a:r>
              <a:rPr lang="zh-CN" altLang="en-US" sz="3600" dirty="0"/>
              <a:t>远距离探测</a:t>
            </a: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2381703503"/>
              </p:ext>
            </p:extLst>
          </p:nvPr>
        </p:nvGraphicFramePr>
        <p:xfrm>
          <a:off x="2651125" y="1538543"/>
          <a:ext cx="6889750" cy="456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3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79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94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/>
                        <a:t>燃料类型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/>
                        <a:t>火焰尺寸（英尺）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/>
                        <a:t>探测距离（英尺/米）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/>
                        <a:t>正庚烷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1x1 英尺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/>
                        <a:t>200 / 61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正庚烷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2x2 英尺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300 / 91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/>
                        <a:t>IPA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1x1 英尺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/>
                        <a:t>160 / 49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乙醇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1x1 英尺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150 / 45.7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甲醇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1x1 英尺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130 / 39.6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87辛烷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1x1 英尺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180 / 54.9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JP4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1x1 英尺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160 / 49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柴油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1x1 英尺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180 / 54.9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JP8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1x1 英尺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180 / 54.9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甲烷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36英寸高的火苗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180 / 54.9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乙烯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36英寸高的火苗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180 / 54.9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/>
                        <a:t>氢气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36英寸高的火苗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30.5</a:t>
                      </a:r>
                      <a:endParaRPr lang="en-US" altLang="en-US" sz="160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432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* 燃气火孔尺寸：3/8”</a:t>
                      </a:r>
                      <a:endParaRPr lang="en-US" altLang="en-US" sz="16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" name="图片 2" descr="DI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6925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4. </a:t>
            </a:r>
            <a:r>
              <a:rPr lang="zh-CN" altLang="en-US" sz="3600" dirty="0"/>
              <a:t>光路故障雷达监测</a:t>
            </a:r>
          </a:p>
        </p:txBody>
      </p:sp>
      <p:pic>
        <p:nvPicPr>
          <p:cNvPr id="6" name="图片 5" descr="DI 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36065" y="1593215"/>
            <a:ext cx="466217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光学火焰探测器的光路一旦发生故障，会直接导致探测器失灵，从而失去对监测区域的安全保护。DI 火焰探测器利用光学雷达（Opti-Radar）对传感器的功能完整性、探测器窗口的清洁度和窗口前是否有障碍物遮挡进行自动检测，可以及时发现探测器的整体光路上的故障，有效避免安全隐患。</a:t>
            </a:r>
            <a:r>
              <a:rPr lang="zh-CN" altLang="en-US" sz="2000">
                <a:solidFill>
                  <a:srgbClr val="8D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（美国专利号 US10 012 545B2）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68465" y="5477510"/>
            <a:ext cx="3123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Opti-Radar 光学雷达设计图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3"/>
          <a:srcRect l="9802" t="2596" r="10317" b="2596"/>
          <a:stretch>
            <a:fillRect/>
          </a:stretch>
        </p:blipFill>
        <p:spPr>
          <a:xfrm>
            <a:off x="6769100" y="1475740"/>
            <a:ext cx="3122295" cy="387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6925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4. </a:t>
            </a:r>
            <a:r>
              <a:rPr lang="zh-CN" altLang="en-US" sz="3600" dirty="0"/>
              <a:t>光路故障雷达监测</a:t>
            </a:r>
          </a:p>
        </p:txBody>
      </p:sp>
      <p:pic>
        <p:nvPicPr>
          <p:cNvPr id="6" name="图片 5" descr="DI 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  <p:sp>
        <p:nvSpPr>
          <p:cNvPr id="75" name="文本框 74"/>
          <p:cNvSpPr txBox="1"/>
          <p:nvPr/>
        </p:nvSpPr>
        <p:spPr>
          <a:xfrm>
            <a:off x="4413250" y="5773420"/>
            <a:ext cx="3072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Opti-Radar </a:t>
            </a:r>
            <a:r>
              <a:rPr lang="zh-CN" altLang="en-US"/>
              <a:t>光路自检流程图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1291590" y="1181735"/>
            <a:ext cx="9488170" cy="4667885"/>
            <a:chOff x="1328" y="2001"/>
            <a:chExt cx="13367" cy="6558"/>
          </a:xfrm>
        </p:grpSpPr>
        <p:sp>
          <p:nvSpPr>
            <p:cNvPr id="77" name="Oval 5"/>
            <p:cNvSpPr/>
            <p:nvPr/>
          </p:nvSpPr>
          <p:spPr>
            <a:xfrm>
              <a:off x="1328" y="2416"/>
              <a:ext cx="2400" cy="13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Rectangle: Rounded Corners 6"/>
            <p:cNvSpPr/>
            <p:nvPr/>
          </p:nvSpPr>
          <p:spPr>
            <a:xfrm>
              <a:off x="1328" y="7237"/>
              <a:ext cx="2400" cy="13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TextBox 7"/>
            <p:cNvSpPr txBox="1"/>
            <p:nvPr/>
          </p:nvSpPr>
          <p:spPr>
            <a:xfrm>
              <a:off x="1567" y="2666"/>
              <a:ext cx="1923" cy="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Opti-Radar</a:t>
              </a:r>
            </a:p>
            <a:p>
              <a:pPr algn="ctr"/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每秒探测</a:t>
              </a: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次</a:t>
              </a:r>
            </a:p>
          </p:txBody>
        </p:sp>
        <p:sp>
          <p:nvSpPr>
            <p:cNvPr id="80" name="Diamond 8"/>
            <p:cNvSpPr/>
            <p:nvPr/>
          </p:nvSpPr>
          <p:spPr>
            <a:xfrm>
              <a:off x="1628" y="4379"/>
              <a:ext cx="1800" cy="2151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TextBox 9"/>
            <p:cNvSpPr txBox="1"/>
            <p:nvPr/>
          </p:nvSpPr>
          <p:spPr>
            <a:xfrm>
              <a:off x="2055" y="4979"/>
              <a:ext cx="946" cy="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ja-JP" sz="1400" dirty="0">
                  <a:latin typeface="微软雅黑" panose="020B0503020204020204" charset="-122"/>
                  <a:ea typeface="微软雅黑" panose="020B0503020204020204" charset="-122"/>
                </a:rPr>
                <a:t>光路</a:t>
              </a:r>
            </a:p>
            <a:p>
              <a:pPr algn="ctr"/>
              <a:r>
                <a:rPr lang="ja-JP" altLang="en-US" sz="1400" dirty="0">
                  <a:latin typeface="微软雅黑" panose="020B0503020204020204" charset="-122"/>
                  <a:ea typeface="微软雅黑" panose="020B0503020204020204" charset="-122"/>
                </a:rPr>
                <a:t>受阻</a:t>
              </a:r>
            </a:p>
          </p:txBody>
        </p:sp>
        <p:cxnSp>
          <p:nvCxnSpPr>
            <p:cNvPr id="82" name="Straight Arrow Connector 11"/>
            <p:cNvCxnSpPr>
              <a:stCxn id="80" idx="2"/>
              <a:endCxn id="78" idx="0"/>
            </p:cNvCxnSpPr>
            <p:nvPr/>
          </p:nvCxnSpPr>
          <p:spPr>
            <a:xfrm>
              <a:off x="2528" y="6530"/>
              <a:ext cx="0" cy="7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13"/>
            <p:cNvSpPr txBox="1"/>
            <p:nvPr/>
          </p:nvSpPr>
          <p:spPr>
            <a:xfrm>
              <a:off x="2528" y="6642"/>
              <a:ext cx="608" cy="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否</a:t>
              </a:r>
            </a:p>
          </p:txBody>
        </p:sp>
        <p:cxnSp>
          <p:nvCxnSpPr>
            <p:cNvPr id="84" name="Straight Arrow Connector 15"/>
            <p:cNvCxnSpPr>
              <a:stCxn id="80" idx="3"/>
              <a:endCxn id="88" idx="1"/>
            </p:cNvCxnSpPr>
            <p:nvPr/>
          </p:nvCxnSpPr>
          <p:spPr>
            <a:xfrm>
              <a:off x="3428" y="5455"/>
              <a:ext cx="7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17"/>
            <p:cNvSpPr txBox="1"/>
            <p:nvPr/>
          </p:nvSpPr>
          <p:spPr>
            <a:xfrm>
              <a:off x="3510" y="4979"/>
              <a:ext cx="614" cy="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latin typeface="微软雅黑" panose="020B0503020204020204" charset="-122"/>
                  <a:ea typeface="微软雅黑" panose="020B0503020204020204" charset="-122"/>
                </a:rPr>
                <a:t>是</a:t>
              </a:r>
            </a:p>
          </p:txBody>
        </p:sp>
        <p:cxnSp>
          <p:nvCxnSpPr>
            <p:cNvPr id="86" name="Straight Arrow Connector 19"/>
            <p:cNvCxnSpPr>
              <a:stCxn id="77" idx="4"/>
              <a:endCxn id="80" idx="0"/>
            </p:cNvCxnSpPr>
            <p:nvPr/>
          </p:nvCxnSpPr>
          <p:spPr>
            <a:xfrm>
              <a:off x="2528" y="3738"/>
              <a:ext cx="0" cy="6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20"/>
            <p:cNvSpPr txBox="1"/>
            <p:nvPr/>
          </p:nvSpPr>
          <p:spPr>
            <a:xfrm>
              <a:off x="1496" y="7664"/>
              <a:ext cx="2064" cy="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正常工作</a:t>
              </a:r>
            </a:p>
          </p:txBody>
        </p:sp>
        <p:sp>
          <p:nvSpPr>
            <p:cNvPr id="88" name="Rectangle: Rounded Corners 21"/>
            <p:cNvSpPr/>
            <p:nvPr/>
          </p:nvSpPr>
          <p:spPr>
            <a:xfrm>
              <a:off x="4207" y="4794"/>
              <a:ext cx="2400" cy="13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TextBox 22"/>
            <p:cNvSpPr txBox="1"/>
            <p:nvPr/>
          </p:nvSpPr>
          <p:spPr>
            <a:xfrm>
              <a:off x="4570" y="5058"/>
              <a:ext cx="1677" cy="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黄色 </a:t>
              </a:r>
              <a:r>
                <a:rPr 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LED</a:t>
              </a:r>
            </a:p>
            <a:p>
              <a:pPr algn="ctr"/>
              <a:r>
                <a:rPr lang="ja-JP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闪烁</a:t>
              </a:r>
              <a:endParaRPr 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0" name="Diamond 23"/>
            <p:cNvSpPr/>
            <p:nvPr/>
          </p:nvSpPr>
          <p:spPr>
            <a:xfrm>
              <a:off x="7293" y="4364"/>
              <a:ext cx="1800" cy="2151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1" name="Straight Arrow Connector 25"/>
            <p:cNvCxnSpPr>
              <a:stCxn id="88" idx="3"/>
              <a:endCxn id="90" idx="1"/>
            </p:cNvCxnSpPr>
            <p:nvPr/>
          </p:nvCxnSpPr>
          <p:spPr>
            <a:xfrm flipV="1">
              <a:off x="6607" y="5440"/>
              <a:ext cx="686" cy="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26"/>
            <p:cNvSpPr txBox="1"/>
            <p:nvPr/>
          </p:nvSpPr>
          <p:spPr>
            <a:xfrm>
              <a:off x="7357" y="4903"/>
              <a:ext cx="1672" cy="1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连续</a:t>
              </a:r>
            </a:p>
            <a:p>
              <a:pPr algn="ctr"/>
              <a:r>
                <a:rPr lang="en-US" altLang="zh-CN" sz="1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60 </a:t>
              </a:r>
              <a:r>
                <a:rPr lang="zh-CN" altLang="en-US" sz="1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次（秒）</a:t>
              </a:r>
            </a:p>
            <a:p>
              <a:pPr algn="ctr"/>
              <a:r>
                <a:rPr lang="zh-CN" sz="1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受阻</a:t>
              </a:r>
              <a:endParaRPr 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3" name="TextBox 34"/>
            <p:cNvSpPr txBox="1"/>
            <p:nvPr/>
          </p:nvSpPr>
          <p:spPr>
            <a:xfrm>
              <a:off x="7587" y="6642"/>
              <a:ext cx="608" cy="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否</a:t>
              </a:r>
            </a:p>
          </p:txBody>
        </p:sp>
        <p:sp>
          <p:nvSpPr>
            <p:cNvPr id="94" name="TextBox 35"/>
            <p:cNvSpPr txBox="1"/>
            <p:nvPr/>
          </p:nvSpPr>
          <p:spPr>
            <a:xfrm>
              <a:off x="6854" y="2509"/>
              <a:ext cx="2636" cy="1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黄色 </a:t>
              </a: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LED 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常亮</a:t>
              </a:r>
            </a:p>
            <a:p>
              <a:pPr algn="ctr"/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输出 </a:t>
              </a: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2mA 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电流</a:t>
              </a:r>
            </a:p>
            <a:p>
              <a:pPr algn="ctr"/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打开故障继电器</a:t>
              </a:r>
            </a:p>
          </p:txBody>
        </p:sp>
        <p:sp>
          <p:nvSpPr>
            <p:cNvPr id="95" name="Rectangle: Rounded Corners 36"/>
            <p:cNvSpPr/>
            <p:nvPr/>
          </p:nvSpPr>
          <p:spPr>
            <a:xfrm>
              <a:off x="6854" y="2395"/>
              <a:ext cx="2645" cy="136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6" name="Straight Arrow Connector 38"/>
            <p:cNvCxnSpPr/>
            <p:nvPr/>
          </p:nvCxnSpPr>
          <p:spPr>
            <a:xfrm flipH="1" flipV="1">
              <a:off x="8193" y="3731"/>
              <a:ext cx="2" cy="6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41"/>
            <p:cNvSpPr txBox="1"/>
            <p:nvPr/>
          </p:nvSpPr>
          <p:spPr>
            <a:xfrm>
              <a:off x="8193" y="3804"/>
              <a:ext cx="608" cy="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latin typeface="微软雅黑" panose="020B0503020204020204" charset="-122"/>
                  <a:ea typeface="微软雅黑" panose="020B0503020204020204" charset="-122"/>
                </a:rPr>
                <a:t>是</a:t>
              </a:r>
            </a:p>
          </p:txBody>
        </p:sp>
        <p:cxnSp>
          <p:nvCxnSpPr>
            <p:cNvPr id="98" name="Connector: Elbow 44"/>
            <p:cNvCxnSpPr>
              <a:stCxn id="90" idx="2"/>
              <a:endCxn id="78" idx="3"/>
            </p:cNvCxnSpPr>
            <p:nvPr/>
          </p:nvCxnSpPr>
          <p:spPr>
            <a:xfrm rot="5400000">
              <a:off x="5269" y="4974"/>
              <a:ext cx="1383" cy="446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Diamond 47"/>
            <p:cNvSpPr/>
            <p:nvPr/>
          </p:nvSpPr>
          <p:spPr>
            <a:xfrm>
              <a:off x="10082" y="2001"/>
              <a:ext cx="1800" cy="2151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TextBox 48"/>
            <p:cNvSpPr txBox="1"/>
            <p:nvPr/>
          </p:nvSpPr>
          <p:spPr>
            <a:xfrm>
              <a:off x="10275" y="2666"/>
              <a:ext cx="1414" cy="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latin typeface="微软雅黑" panose="020B0503020204020204" charset="-122"/>
                  <a:ea typeface="微软雅黑" panose="020B0503020204020204" charset="-122"/>
                </a:rPr>
                <a:t>故障</a:t>
              </a:r>
            </a:p>
            <a:p>
              <a:pPr algn="ctr"/>
              <a:r>
                <a:rPr lang="ja-JP" altLang="en-US" sz="1400" dirty="0">
                  <a:latin typeface="微软雅黑" panose="020B0503020204020204" charset="-122"/>
                  <a:ea typeface="微软雅黑" panose="020B0503020204020204" charset="-122"/>
                </a:rPr>
                <a:t>锁定</a:t>
              </a:r>
            </a:p>
          </p:txBody>
        </p:sp>
        <p:cxnSp>
          <p:nvCxnSpPr>
            <p:cNvPr id="101" name="Straight Arrow Connector 50"/>
            <p:cNvCxnSpPr>
              <a:stCxn id="95" idx="3"/>
              <a:endCxn id="99" idx="1"/>
            </p:cNvCxnSpPr>
            <p:nvPr/>
          </p:nvCxnSpPr>
          <p:spPr>
            <a:xfrm>
              <a:off x="9499" y="3090"/>
              <a:ext cx="58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or: Elbow 56"/>
            <p:cNvCxnSpPr>
              <a:stCxn id="99" idx="2"/>
            </p:cNvCxnSpPr>
            <p:nvPr/>
          </p:nvCxnSpPr>
          <p:spPr>
            <a:xfrm rot="5400000">
              <a:off x="9385" y="3848"/>
              <a:ext cx="1293" cy="1900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Hexagon 59"/>
            <p:cNvSpPr/>
            <p:nvPr/>
          </p:nvSpPr>
          <p:spPr>
            <a:xfrm>
              <a:off x="12697" y="2373"/>
              <a:ext cx="1998" cy="1407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TextBox 60"/>
            <p:cNvSpPr txBox="1"/>
            <p:nvPr/>
          </p:nvSpPr>
          <p:spPr>
            <a:xfrm>
              <a:off x="12947" y="2666"/>
              <a:ext cx="1499" cy="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latin typeface="微软雅黑" panose="020B0503020204020204" charset="-122"/>
                  <a:ea typeface="微软雅黑" panose="020B0503020204020204" charset="-122"/>
                </a:rPr>
                <a:t>设备</a:t>
              </a:r>
            </a:p>
            <a:p>
              <a:pPr algn="ctr"/>
              <a:r>
                <a:rPr lang="ja-JP" altLang="en-US" sz="1400" dirty="0">
                  <a:latin typeface="微软雅黑" panose="020B0503020204020204" charset="-122"/>
                  <a:ea typeface="微软雅黑" panose="020B0503020204020204" charset="-122"/>
                </a:rPr>
                <a:t>故障</a:t>
              </a:r>
            </a:p>
          </p:txBody>
        </p:sp>
        <p:cxnSp>
          <p:nvCxnSpPr>
            <p:cNvPr id="105" name="Straight Arrow Connector 62"/>
            <p:cNvCxnSpPr>
              <a:stCxn id="99" idx="3"/>
              <a:endCxn id="103" idx="3"/>
            </p:cNvCxnSpPr>
            <p:nvPr/>
          </p:nvCxnSpPr>
          <p:spPr>
            <a:xfrm>
              <a:off x="11882" y="3090"/>
              <a:ext cx="8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31"/>
            <p:cNvSpPr txBox="1"/>
            <p:nvPr/>
          </p:nvSpPr>
          <p:spPr>
            <a:xfrm>
              <a:off x="11985" y="2614"/>
              <a:ext cx="608" cy="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latin typeface="微软雅黑" panose="020B0503020204020204" charset="-122"/>
                  <a:ea typeface="微软雅黑" panose="020B0503020204020204" charset="-122"/>
                </a:rPr>
                <a:t>是</a:t>
              </a:r>
            </a:p>
          </p:txBody>
        </p:sp>
        <p:sp>
          <p:nvSpPr>
            <p:cNvPr id="107" name="TextBox 32"/>
            <p:cNvSpPr txBox="1"/>
            <p:nvPr/>
          </p:nvSpPr>
          <p:spPr>
            <a:xfrm>
              <a:off x="10374" y="4496"/>
              <a:ext cx="608" cy="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ja-JP" sz="1400" dirty="0">
                  <a:latin typeface="微软雅黑" panose="020B0503020204020204" charset="-122"/>
                  <a:ea typeface="微软雅黑" panose="020B0503020204020204" charset="-122"/>
                </a:rPr>
                <a:t>否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722995" y="3736975"/>
            <a:ext cx="1809750" cy="2035810"/>
            <a:chOff x="14207" y="6841"/>
            <a:chExt cx="1940" cy="2251"/>
          </a:xfrm>
        </p:grpSpPr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363" y="6841"/>
              <a:ext cx="1628" cy="1589"/>
            </a:xfrm>
            <a:prstGeom prst="ellipse">
              <a:avLst/>
            </a:prstGeom>
          </p:spPr>
        </p:pic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07" y="8430"/>
              <a:ext cx="1940" cy="6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3995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4. </a:t>
            </a:r>
            <a:r>
              <a:rPr lang="zh-CN" altLang="en-US" sz="3600" dirty="0"/>
              <a:t>光路故雷达监测</a:t>
            </a:r>
          </a:p>
        </p:txBody>
      </p:sp>
      <p:pic>
        <p:nvPicPr>
          <p:cNvPr id="6" name="图片 5" descr="DI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649095" y="3689985"/>
          <a:ext cx="866330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32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11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705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检测原理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传统设计（左图）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DI </a:t>
                      </a:r>
                      <a:r>
                        <a:rPr lang="zh-CN" altLang="en-US"/>
                        <a:t>专利设计（右图）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8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检测方式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反射光路设计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反光原件（片）辅助反射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8D0000"/>
                          </a:solidFill>
                        </a:rPr>
                        <a:t>（无辅助）自然反射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性能一致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8D0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8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检测频率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600"/>
                        <a:t>间隔周期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/>
                        <a:t>每 </a:t>
                      </a:r>
                      <a:r>
                        <a:rPr lang="en-US" altLang="zh-CN" sz="1600"/>
                        <a:t>1h </a:t>
                      </a:r>
                      <a:r>
                        <a:rPr lang="zh-CN" altLang="en-US" sz="1600"/>
                        <a:t>或 </a:t>
                      </a:r>
                      <a:r>
                        <a:rPr lang="en-US" altLang="zh-CN" sz="1600"/>
                        <a:t>2h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8D0000"/>
                          </a:solidFill>
                        </a:rPr>
                        <a:t>每秒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无安全隐患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8D0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8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可检测项</a:t>
                      </a:r>
                    </a:p>
                  </a:txBody>
                  <a:tcPr marL="91439" marR="91439" marT="45719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窗口污损</a:t>
                      </a:r>
                      <a:endParaRPr lang="en-US" altLang="en-US" sz="16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9" marR="91439" marT="45719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YES</a:t>
                      </a:r>
                      <a:endParaRPr lang="en-US" altLang="en-US" sz="16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9" marR="91439" marT="45719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YES</a:t>
                      </a:r>
                      <a:endParaRPr lang="en-US" altLang="en-US" sz="16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9" marR="91439" marT="45719" marB="45719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9" marR="91439" marT="45719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窗口遮挡</a:t>
                      </a:r>
                      <a:endParaRPr lang="en-US" altLang="en-US" sz="16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9" marR="91439" marT="45719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NO</a:t>
                      </a:r>
                      <a:endParaRPr lang="en-US" altLang="en-US" sz="16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9" marR="91439" marT="45719" marB="4571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8D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YES</a:t>
                      </a:r>
                      <a:endParaRPr lang="en-US" altLang="en-US" sz="1600" b="0">
                        <a:solidFill>
                          <a:srgbClr val="8D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39" marR="91439" marT="45719" marB="45719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821430" y="3161665"/>
            <a:ext cx="10356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传统设计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947035" y="1390650"/>
            <a:ext cx="5772785" cy="1666875"/>
            <a:chOff x="4251" y="1740"/>
            <a:chExt cx="9873" cy="3802"/>
          </a:xfrm>
        </p:grpSpPr>
        <p:pic>
          <p:nvPicPr>
            <p:cNvPr id="7" name="图片 6" descr="2B2E7C01-18E7-486a-90AA-1DFD16F9725B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1" y="1740"/>
              <a:ext cx="4762" cy="380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rcRect t="24733" b="14897"/>
            <a:stretch>
              <a:fillRect/>
            </a:stretch>
          </p:blipFill>
          <p:spPr>
            <a:xfrm rot="5400000">
              <a:off x="9812" y="1230"/>
              <a:ext cx="3802" cy="4822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6674485" y="3161665"/>
            <a:ext cx="127063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DI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专利设计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6925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5. </a:t>
            </a:r>
            <a:r>
              <a:rPr lang="zh-CN" altLang="en-US" sz="3600" dirty="0"/>
              <a:t>特殊场景应用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51700" y="1527175"/>
            <a:ext cx="29038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>
                <a:sym typeface="+mn-ea"/>
              </a:rPr>
              <a:t>氢气火焰探测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/>
              <a:t>肉眼不可见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/>
              <a:t>测试条件苛刻</a:t>
            </a:r>
          </a:p>
        </p:txBody>
      </p:sp>
      <p:pic>
        <p:nvPicPr>
          <p:cNvPr id="3" name="图片 2" descr="封面 - 穿透（浓烟）探测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4546" y="3237865"/>
            <a:ext cx="2691130" cy="22529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417901" y="1527175"/>
            <a:ext cx="254000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浓烟环境探测</a:t>
            </a:r>
            <a:endParaRPr lang="zh-CN" altLang="en-US"/>
          </a:p>
          <a:p>
            <a:pPr marL="800100" lvl="1" indent="-3429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穿透遮挡</a:t>
            </a:r>
            <a:endParaRPr lang="zh-CN" altLang="en-US"/>
          </a:p>
          <a:p>
            <a:pPr marL="800100" lvl="1" indent="-3429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准确报警</a:t>
            </a:r>
            <a:endParaRPr lang="zh-CN" altLang="en-US"/>
          </a:p>
        </p:txBody>
      </p:sp>
      <p:pic>
        <p:nvPicPr>
          <p:cNvPr id="5" name="图片 4" descr="封面 - 氢气火焰探测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3110" y="3237865"/>
            <a:ext cx="2683510" cy="2252980"/>
          </a:xfrm>
          <a:prstGeom prst="rect">
            <a:avLst/>
          </a:prstGeom>
        </p:spPr>
      </p:pic>
      <p:pic>
        <p:nvPicPr>
          <p:cNvPr id="6" name="图片 5" descr="DI Logo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8102600" cy="6858000"/>
          </a:xfrm>
          <a:custGeom>
            <a:avLst/>
            <a:gdLst>
              <a:gd name="connsiteX0" fmla="*/ 0 w 6817360"/>
              <a:gd name="connsiteY0" fmla="*/ 0 h 6858000"/>
              <a:gd name="connsiteX1" fmla="*/ 6817360 w 6817360"/>
              <a:gd name="connsiteY1" fmla="*/ 0 h 6858000"/>
              <a:gd name="connsiteX2" fmla="*/ 6817360 w 6817360"/>
              <a:gd name="connsiteY2" fmla="*/ 6858000 h 6858000"/>
              <a:gd name="connsiteX3" fmla="*/ 0 w 6817360"/>
              <a:gd name="connsiteY3" fmla="*/ 6858000 h 6858000"/>
              <a:gd name="connsiteX4" fmla="*/ 0 w 6817360"/>
              <a:gd name="connsiteY4" fmla="*/ 0 h 6858000"/>
              <a:gd name="connsiteX0-1" fmla="*/ 0 w 6817360"/>
              <a:gd name="connsiteY0-2" fmla="*/ 0 h 6858000"/>
              <a:gd name="connsiteX1-3" fmla="*/ 6817360 w 6817360"/>
              <a:gd name="connsiteY1-4" fmla="*/ 0 h 6858000"/>
              <a:gd name="connsiteX2-5" fmla="*/ 4500880 w 6817360"/>
              <a:gd name="connsiteY2-6" fmla="*/ 6847840 h 6858000"/>
              <a:gd name="connsiteX3-7" fmla="*/ 0 w 6817360"/>
              <a:gd name="connsiteY3-8" fmla="*/ 6858000 h 6858000"/>
              <a:gd name="connsiteX4-9" fmla="*/ 0 w 6817360"/>
              <a:gd name="connsiteY4-10" fmla="*/ 0 h 6858000"/>
              <a:gd name="connsiteX0-11" fmla="*/ 0 w 7345680"/>
              <a:gd name="connsiteY0-12" fmla="*/ 0 h 6858000"/>
              <a:gd name="connsiteX1-13" fmla="*/ 7345680 w 7345680"/>
              <a:gd name="connsiteY1-14" fmla="*/ 10160 h 6858000"/>
              <a:gd name="connsiteX2-15" fmla="*/ 4500880 w 7345680"/>
              <a:gd name="connsiteY2-16" fmla="*/ 6847840 h 6858000"/>
              <a:gd name="connsiteX3-17" fmla="*/ 0 w 7345680"/>
              <a:gd name="connsiteY3-18" fmla="*/ 6858000 h 6858000"/>
              <a:gd name="connsiteX4-19" fmla="*/ 0 w 7345680"/>
              <a:gd name="connsiteY4-2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45680" h="6858000">
                <a:moveTo>
                  <a:pt x="0" y="0"/>
                </a:moveTo>
                <a:lnTo>
                  <a:pt x="7345680" y="10160"/>
                </a:lnTo>
                <a:lnTo>
                  <a:pt x="4500880" y="68478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6200000">
            <a:off x="7359650" y="2025650"/>
            <a:ext cx="6858000" cy="2806700"/>
          </a:xfrm>
          <a:prstGeom prst="rtTriangle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4500" y="1861979"/>
            <a:ext cx="5575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01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3875" y="3308529"/>
            <a:ext cx="5727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公司及业务简介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23875" y="4158755"/>
            <a:ext cx="4733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23875" y="4199853"/>
            <a:ext cx="4813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Arial Black" panose="020B0A04020102020204" pitchFamily="34" charset="0"/>
              </a:rPr>
              <a:t>Company and Business Profile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434"/>
            <a:ext cx="3848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五大技术特点</a:t>
            </a:r>
          </a:p>
        </p:txBody>
      </p:sp>
      <p:sp>
        <p:nvSpPr>
          <p:cNvPr id="5" name="Freeform 65"/>
          <p:cNvSpPr/>
          <p:nvPr/>
        </p:nvSpPr>
        <p:spPr bwMode="auto">
          <a:xfrm rot="14727876">
            <a:off x="8221421" y="1488329"/>
            <a:ext cx="1032932" cy="1651000"/>
          </a:xfrm>
          <a:custGeom>
            <a:avLst/>
            <a:gdLst>
              <a:gd name="T0" fmla="*/ 480 w 502"/>
              <a:gd name="T1" fmla="*/ 784 h 804"/>
              <a:gd name="T2" fmla="*/ 482 w 502"/>
              <a:gd name="T3" fmla="*/ 710 h 804"/>
              <a:gd name="T4" fmla="*/ 428 w 502"/>
              <a:gd name="T5" fmla="*/ 697 h 804"/>
              <a:gd name="T6" fmla="*/ 139 w 502"/>
              <a:gd name="T7" fmla="*/ 175 h 804"/>
              <a:gd name="T8" fmla="*/ 184 w 502"/>
              <a:gd name="T9" fmla="*/ 78 h 804"/>
              <a:gd name="T10" fmla="*/ 78 w 502"/>
              <a:gd name="T11" fmla="*/ 10 h 804"/>
              <a:gd name="T12" fmla="*/ 10 w 502"/>
              <a:gd name="T13" fmla="*/ 116 h 804"/>
              <a:gd name="T14" fmla="*/ 97 w 502"/>
              <a:gd name="T15" fmla="*/ 186 h 804"/>
              <a:gd name="T16" fmla="*/ 395 w 502"/>
              <a:gd name="T17" fmla="*/ 726 h 804"/>
              <a:gd name="T18" fmla="*/ 406 w 502"/>
              <a:gd name="T19" fmla="*/ 783 h 804"/>
              <a:gd name="T20" fmla="*/ 480 w 502"/>
              <a:gd name="T21" fmla="*/ 78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2" h="804">
                <a:moveTo>
                  <a:pt x="480" y="784"/>
                </a:moveTo>
                <a:cubicBezTo>
                  <a:pt x="501" y="764"/>
                  <a:pt x="502" y="731"/>
                  <a:pt x="482" y="710"/>
                </a:cubicBezTo>
                <a:cubicBezTo>
                  <a:pt x="467" y="695"/>
                  <a:pt x="446" y="690"/>
                  <a:pt x="428" y="697"/>
                </a:cubicBezTo>
                <a:cubicBezTo>
                  <a:pt x="292" y="546"/>
                  <a:pt x="194" y="368"/>
                  <a:pt x="139" y="175"/>
                </a:cubicBezTo>
                <a:cubicBezTo>
                  <a:pt x="173" y="157"/>
                  <a:pt x="192" y="118"/>
                  <a:pt x="184" y="78"/>
                </a:cubicBezTo>
                <a:cubicBezTo>
                  <a:pt x="173" y="30"/>
                  <a:pt x="126" y="0"/>
                  <a:pt x="78" y="10"/>
                </a:cubicBezTo>
                <a:cubicBezTo>
                  <a:pt x="30" y="21"/>
                  <a:pt x="0" y="68"/>
                  <a:pt x="10" y="116"/>
                </a:cubicBezTo>
                <a:cubicBezTo>
                  <a:pt x="19" y="157"/>
                  <a:pt x="56" y="186"/>
                  <a:pt x="97" y="186"/>
                </a:cubicBezTo>
                <a:cubicBezTo>
                  <a:pt x="153" y="386"/>
                  <a:pt x="255" y="571"/>
                  <a:pt x="395" y="726"/>
                </a:cubicBezTo>
                <a:cubicBezTo>
                  <a:pt x="388" y="745"/>
                  <a:pt x="391" y="767"/>
                  <a:pt x="406" y="783"/>
                </a:cubicBezTo>
                <a:cubicBezTo>
                  <a:pt x="426" y="804"/>
                  <a:pt x="460" y="804"/>
                  <a:pt x="480" y="78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6" name="Freeform 65"/>
          <p:cNvSpPr/>
          <p:nvPr/>
        </p:nvSpPr>
        <p:spPr bwMode="auto">
          <a:xfrm rot="16268728">
            <a:off x="7045577" y="2445356"/>
            <a:ext cx="1032932" cy="1651000"/>
          </a:xfrm>
          <a:custGeom>
            <a:avLst/>
            <a:gdLst>
              <a:gd name="T0" fmla="*/ 480 w 502"/>
              <a:gd name="T1" fmla="*/ 784 h 804"/>
              <a:gd name="T2" fmla="*/ 482 w 502"/>
              <a:gd name="T3" fmla="*/ 710 h 804"/>
              <a:gd name="T4" fmla="*/ 428 w 502"/>
              <a:gd name="T5" fmla="*/ 697 h 804"/>
              <a:gd name="T6" fmla="*/ 139 w 502"/>
              <a:gd name="T7" fmla="*/ 175 h 804"/>
              <a:gd name="T8" fmla="*/ 184 w 502"/>
              <a:gd name="T9" fmla="*/ 78 h 804"/>
              <a:gd name="T10" fmla="*/ 78 w 502"/>
              <a:gd name="T11" fmla="*/ 10 h 804"/>
              <a:gd name="T12" fmla="*/ 10 w 502"/>
              <a:gd name="T13" fmla="*/ 116 h 804"/>
              <a:gd name="T14" fmla="*/ 97 w 502"/>
              <a:gd name="T15" fmla="*/ 186 h 804"/>
              <a:gd name="T16" fmla="*/ 395 w 502"/>
              <a:gd name="T17" fmla="*/ 726 h 804"/>
              <a:gd name="T18" fmla="*/ 406 w 502"/>
              <a:gd name="T19" fmla="*/ 783 h 804"/>
              <a:gd name="T20" fmla="*/ 480 w 502"/>
              <a:gd name="T21" fmla="*/ 78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2" h="804">
                <a:moveTo>
                  <a:pt x="480" y="784"/>
                </a:moveTo>
                <a:cubicBezTo>
                  <a:pt x="501" y="764"/>
                  <a:pt x="502" y="731"/>
                  <a:pt x="482" y="710"/>
                </a:cubicBezTo>
                <a:cubicBezTo>
                  <a:pt x="467" y="695"/>
                  <a:pt x="446" y="690"/>
                  <a:pt x="428" y="697"/>
                </a:cubicBezTo>
                <a:cubicBezTo>
                  <a:pt x="292" y="546"/>
                  <a:pt x="194" y="368"/>
                  <a:pt x="139" y="175"/>
                </a:cubicBezTo>
                <a:cubicBezTo>
                  <a:pt x="173" y="157"/>
                  <a:pt x="192" y="118"/>
                  <a:pt x="184" y="78"/>
                </a:cubicBezTo>
                <a:cubicBezTo>
                  <a:pt x="173" y="30"/>
                  <a:pt x="126" y="0"/>
                  <a:pt x="78" y="10"/>
                </a:cubicBezTo>
                <a:cubicBezTo>
                  <a:pt x="30" y="21"/>
                  <a:pt x="0" y="68"/>
                  <a:pt x="10" y="116"/>
                </a:cubicBezTo>
                <a:cubicBezTo>
                  <a:pt x="19" y="157"/>
                  <a:pt x="56" y="186"/>
                  <a:pt x="97" y="186"/>
                </a:cubicBezTo>
                <a:cubicBezTo>
                  <a:pt x="153" y="386"/>
                  <a:pt x="255" y="571"/>
                  <a:pt x="395" y="726"/>
                </a:cubicBezTo>
                <a:cubicBezTo>
                  <a:pt x="388" y="745"/>
                  <a:pt x="391" y="767"/>
                  <a:pt x="406" y="783"/>
                </a:cubicBezTo>
                <a:cubicBezTo>
                  <a:pt x="426" y="804"/>
                  <a:pt x="460" y="804"/>
                  <a:pt x="480" y="7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7" name="Freeform 65"/>
          <p:cNvSpPr/>
          <p:nvPr/>
        </p:nvSpPr>
        <p:spPr bwMode="auto">
          <a:xfrm rot="17855333">
            <a:off x="5571949" y="2789708"/>
            <a:ext cx="1032932" cy="1651000"/>
          </a:xfrm>
          <a:custGeom>
            <a:avLst/>
            <a:gdLst>
              <a:gd name="T0" fmla="*/ 480 w 502"/>
              <a:gd name="T1" fmla="*/ 784 h 804"/>
              <a:gd name="T2" fmla="*/ 482 w 502"/>
              <a:gd name="T3" fmla="*/ 710 h 804"/>
              <a:gd name="T4" fmla="*/ 428 w 502"/>
              <a:gd name="T5" fmla="*/ 697 h 804"/>
              <a:gd name="T6" fmla="*/ 139 w 502"/>
              <a:gd name="T7" fmla="*/ 175 h 804"/>
              <a:gd name="T8" fmla="*/ 184 w 502"/>
              <a:gd name="T9" fmla="*/ 78 h 804"/>
              <a:gd name="T10" fmla="*/ 78 w 502"/>
              <a:gd name="T11" fmla="*/ 10 h 804"/>
              <a:gd name="T12" fmla="*/ 10 w 502"/>
              <a:gd name="T13" fmla="*/ 116 h 804"/>
              <a:gd name="T14" fmla="*/ 97 w 502"/>
              <a:gd name="T15" fmla="*/ 186 h 804"/>
              <a:gd name="T16" fmla="*/ 395 w 502"/>
              <a:gd name="T17" fmla="*/ 726 h 804"/>
              <a:gd name="T18" fmla="*/ 406 w 502"/>
              <a:gd name="T19" fmla="*/ 783 h 804"/>
              <a:gd name="T20" fmla="*/ 480 w 502"/>
              <a:gd name="T21" fmla="*/ 78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2" h="804">
                <a:moveTo>
                  <a:pt x="480" y="784"/>
                </a:moveTo>
                <a:cubicBezTo>
                  <a:pt x="501" y="764"/>
                  <a:pt x="502" y="731"/>
                  <a:pt x="482" y="710"/>
                </a:cubicBezTo>
                <a:cubicBezTo>
                  <a:pt x="467" y="695"/>
                  <a:pt x="446" y="690"/>
                  <a:pt x="428" y="697"/>
                </a:cubicBezTo>
                <a:cubicBezTo>
                  <a:pt x="292" y="546"/>
                  <a:pt x="194" y="368"/>
                  <a:pt x="139" y="175"/>
                </a:cubicBezTo>
                <a:cubicBezTo>
                  <a:pt x="173" y="157"/>
                  <a:pt x="192" y="118"/>
                  <a:pt x="184" y="78"/>
                </a:cubicBezTo>
                <a:cubicBezTo>
                  <a:pt x="173" y="30"/>
                  <a:pt x="126" y="0"/>
                  <a:pt x="78" y="10"/>
                </a:cubicBezTo>
                <a:cubicBezTo>
                  <a:pt x="30" y="21"/>
                  <a:pt x="0" y="68"/>
                  <a:pt x="10" y="116"/>
                </a:cubicBezTo>
                <a:cubicBezTo>
                  <a:pt x="19" y="157"/>
                  <a:pt x="56" y="186"/>
                  <a:pt x="97" y="186"/>
                </a:cubicBezTo>
                <a:cubicBezTo>
                  <a:pt x="153" y="386"/>
                  <a:pt x="255" y="571"/>
                  <a:pt x="395" y="726"/>
                </a:cubicBezTo>
                <a:cubicBezTo>
                  <a:pt x="388" y="745"/>
                  <a:pt x="391" y="767"/>
                  <a:pt x="406" y="783"/>
                </a:cubicBezTo>
                <a:cubicBezTo>
                  <a:pt x="426" y="804"/>
                  <a:pt x="460" y="804"/>
                  <a:pt x="480" y="7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8" name="Freeform 65"/>
          <p:cNvSpPr/>
          <p:nvPr/>
        </p:nvSpPr>
        <p:spPr bwMode="auto">
          <a:xfrm rot="19453913">
            <a:off x="4110989" y="2431037"/>
            <a:ext cx="1032932" cy="1651000"/>
          </a:xfrm>
          <a:custGeom>
            <a:avLst/>
            <a:gdLst>
              <a:gd name="T0" fmla="*/ 480 w 502"/>
              <a:gd name="T1" fmla="*/ 784 h 804"/>
              <a:gd name="T2" fmla="*/ 482 w 502"/>
              <a:gd name="T3" fmla="*/ 710 h 804"/>
              <a:gd name="T4" fmla="*/ 428 w 502"/>
              <a:gd name="T5" fmla="*/ 697 h 804"/>
              <a:gd name="T6" fmla="*/ 139 w 502"/>
              <a:gd name="T7" fmla="*/ 175 h 804"/>
              <a:gd name="T8" fmla="*/ 184 w 502"/>
              <a:gd name="T9" fmla="*/ 78 h 804"/>
              <a:gd name="T10" fmla="*/ 78 w 502"/>
              <a:gd name="T11" fmla="*/ 10 h 804"/>
              <a:gd name="T12" fmla="*/ 10 w 502"/>
              <a:gd name="T13" fmla="*/ 116 h 804"/>
              <a:gd name="T14" fmla="*/ 97 w 502"/>
              <a:gd name="T15" fmla="*/ 186 h 804"/>
              <a:gd name="T16" fmla="*/ 395 w 502"/>
              <a:gd name="T17" fmla="*/ 726 h 804"/>
              <a:gd name="T18" fmla="*/ 406 w 502"/>
              <a:gd name="T19" fmla="*/ 783 h 804"/>
              <a:gd name="T20" fmla="*/ 480 w 502"/>
              <a:gd name="T21" fmla="*/ 78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2" h="804">
                <a:moveTo>
                  <a:pt x="480" y="784"/>
                </a:moveTo>
                <a:cubicBezTo>
                  <a:pt x="501" y="764"/>
                  <a:pt x="502" y="731"/>
                  <a:pt x="482" y="710"/>
                </a:cubicBezTo>
                <a:cubicBezTo>
                  <a:pt x="467" y="695"/>
                  <a:pt x="446" y="690"/>
                  <a:pt x="428" y="697"/>
                </a:cubicBezTo>
                <a:cubicBezTo>
                  <a:pt x="292" y="546"/>
                  <a:pt x="194" y="368"/>
                  <a:pt x="139" y="175"/>
                </a:cubicBezTo>
                <a:cubicBezTo>
                  <a:pt x="173" y="157"/>
                  <a:pt x="192" y="118"/>
                  <a:pt x="184" y="78"/>
                </a:cubicBezTo>
                <a:cubicBezTo>
                  <a:pt x="173" y="30"/>
                  <a:pt x="126" y="0"/>
                  <a:pt x="78" y="10"/>
                </a:cubicBezTo>
                <a:cubicBezTo>
                  <a:pt x="30" y="21"/>
                  <a:pt x="0" y="68"/>
                  <a:pt x="10" y="116"/>
                </a:cubicBezTo>
                <a:cubicBezTo>
                  <a:pt x="19" y="157"/>
                  <a:pt x="56" y="186"/>
                  <a:pt x="97" y="186"/>
                </a:cubicBezTo>
                <a:cubicBezTo>
                  <a:pt x="153" y="386"/>
                  <a:pt x="255" y="571"/>
                  <a:pt x="395" y="726"/>
                </a:cubicBezTo>
                <a:cubicBezTo>
                  <a:pt x="388" y="745"/>
                  <a:pt x="391" y="767"/>
                  <a:pt x="406" y="783"/>
                </a:cubicBezTo>
                <a:cubicBezTo>
                  <a:pt x="426" y="804"/>
                  <a:pt x="460" y="804"/>
                  <a:pt x="480" y="7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" name="Freeform 65"/>
          <p:cNvSpPr/>
          <p:nvPr/>
        </p:nvSpPr>
        <p:spPr bwMode="auto">
          <a:xfrm rot="21007680">
            <a:off x="2932413" y="1465387"/>
            <a:ext cx="1032932" cy="1651000"/>
          </a:xfrm>
          <a:custGeom>
            <a:avLst/>
            <a:gdLst>
              <a:gd name="T0" fmla="*/ 480 w 502"/>
              <a:gd name="T1" fmla="*/ 784 h 804"/>
              <a:gd name="T2" fmla="*/ 482 w 502"/>
              <a:gd name="T3" fmla="*/ 710 h 804"/>
              <a:gd name="T4" fmla="*/ 428 w 502"/>
              <a:gd name="T5" fmla="*/ 697 h 804"/>
              <a:gd name="T6" fmla="*/ 139 w 502"/>
              <a:gd name="T7" fmla="*/ 175 h 804"/>
              <a:gd name="T8" fmla="*/ 184 w 502"/>
              <a:gd name="T9" fmla="*/ 78 h 804"/>
              <a:gd name="T10" fmla="*/ 78 w 502"/>
              <a:gd name="T11" fmla="*/ 10 h 804"/>
              <a:gd name="T12" fmla="*/ 10 w 502"/>
              <a:gd name="T13" fmla="*/ 116 h 804"/>
              <a:gd name="T14" fmla="*/ 97 w 502"/>
              <a:gd name="T15" fmla="*/ 186 h 804"/>
              <a:gd name="T16" fmla="*/ 395 w 502"/>
              <a:gd name="T17" fmla="*/ 726 h 804"/>
              <a:gd name="T18" fmla="*/ 406 w 502"/>
              <a:gd name="T19" fmla="*/ 783 h 804"/>
              <a:gd name="T20" fmla="*/ 480 w 502"/>
              <a:gd name="T21" fmla="*/ 78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2" h="804">
                <a:moveTo>
                  <a:pt x="480" y="784"/>
                </a:moveTo>
                <a:cubicBezTo>
                  <a:pt x="501" y="764"/>
                  <a:pt x="502" y="731"/>
                  <a:pt x="482" y="710"/>
                </a:cubicBezTo>
                <a:cubicBezTo>
                  <a:pt x="467" y="695"/>
                  <a:pt x="446" y="690"/>
                  <a:pt x="428" y="697"/>
                </a:cubicBezTo>
                <a:cubicBezTo>
                  <a:pt x="292" y="546"/>
                  <a:pt x="194" y="368"/>
                  <a:pt x="139" y="175"/>
                </a:cubicBezTo>
                <a:cubicBezTo>
                  <a:pt x="173" y="157"/>
                  <a:pt x="192" y="118"/>
                  <a:pt x="184" y="78"/>
                </a:cubicBezTo>
                <a:cubicBezTo>
                  <a:pt x="173" y="30"/>
                  <a:pt x="126" y="0"/>
                  <a:pt x="78" y="10"/>
                </a:cubicBezTo>
                <a:cubicBezTo>
                  <a:pt x="30" y="21"/>
                  <a:pt x="0" y="68"/>
                  <a:pt x="10" y="116"/>
                </a:cubicBezTo>
                <a:cubicBezTo>
                  <a:pt x="19" y="157"/>
                  <a:pt x="56" y="186"/>
                  <a:pt x="97" y="186"/>
                </a:cubicBezTo>
                <a:cubicBezTo>
                  <a:pt x="153" y="386"/>
                  <a:pt x="255" y="571"/>
                  <a:pt x="395" y="726"/>
                </a:cubicBezTo>
                <a:cubicBezTo>
                  <a:pt x="388" y="745"/>
                  <a:pt x="391" y="767"/>
                  <a:pt x="406" y="783"/>
                </a:cubicBezTo>
                <a:cubicBezTo>
                  <a:pt x="426" y="804"/>
                  <a:pt x="460" y="804"/>
                  <a:pt x="480" y="7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cxnSp>
        <p:nvCxnSpPr>
          <p:cNvPr id="13" name="Elbow Connector 25"/>
          <p:cNvCxnSpPr/>
          <p:nvPr/>
        </p:nvCxnSpPr>
        <p:spPr>
          <a:xfrm rot="16200000" flipH="1">
            <a:off x="4105991" y="3863803"/>
            <a:ext cx="835327" cy="147503"/>
          </a:xfrm>
          <a:prstGeom prst="bentConnector3">
            <a:avLst/>
          </a:prstGeom>
          <a:ln w="28575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1"/>
          <p:cNvCxnSpPr/>
          <p:nvPr/>
        </p:nvCxnSpPr>
        <p:spPr>
          <a:xfrm>
            <a:off x="3213100" y="2658257"/>
            <a:ext cx="0" cy="61869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3"/>
          <p:cNvCxnSpPr/>
          <p:nvPr/>
        </p:nvCxnSpPr>
        <p:spPr>
          <a:xfrm>
            <a:off x="8902700" y="2658257"/>
            <a:ext cx="0" cy="618695"/>
          </a:xfrm>
          <a:prstGeom prst="line">
            <a:avLst/>
          </a:prstGeom>
          <a:ln w="28575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94"/>
          <p:cNvCxnSpPr/>
          <p:nvPr/>
        </p:nvCxnSpPr>
        <p:spPr>
          <a:xfrm>
            <a:off x="6088411" y="4005822"/>
            <a:ext cx="0" cy="618695"/>
          </a:xfrm>
          <a:prstGeom prst="line">
            <a:avLst/>
          </a:prstGeom>
          <a:ln w="28575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08"/>
          <p:cNvCxnSpPr/>
          <p:nvPr/>
        </p:nvCxnSpPr>
        <p:spPr>
          <a:xfrm rot="5400000">
            <a:off x="7248245" y="3856154"/>
            <a:ext cx="835327" cy="147503"/>
          </a:xfrm>
          <a:prstGeom prst="bentConnector3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10"/>
          <p:cNvSpPr txBox="1"/>
          <p:nvPr/>
        </p:nvSpPr>
        <p:spPr>
          <a:xfrm>
            <a:off x="2570480" y="4547870"/>
            <a:ext cx="1285240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35" b="1" dirty="0">
                <a:solidFill>
                  <a:schemeClr val="accent1"/>
                </a:solidFill>
              </a:rPr>
              <a:t>1  </a:t>
            </a:r>
            <a:r>
              <a:rPr lang="zh-CN" altLang="en-US" sz="1335" b="1" dirty="0">
                <a:solidFill>
                  <a:schemeClr val="accent1"/>
                </a:solidFill>
              </a:rPr>
              <a:t>毫秒级响应</a:t>
            </a:r>
            <a:r>
              <a:rPr lang="en-US" sz="1065" b="1" dirty="0"/>
              <a:t> </a:t>
            </a:r>
          </a:p>
        </p:txBody>
      </p:sp>
      <p:sp>
        <p:nvSpPr>
          <p:cNvPr id="19" name="TextBox 112"/>
          <p:cNvSpPr txBox="1"/>
          <p:nvPr/>
        </p:nvSpPr>
        <p:spPr>
          <a:xfrm>
            <a:off x="3956685" y="5554980"/>
            <a:ext cx="1290320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35" b="1" dirty="0">
                <a:solidFill>
                  <a:schemeClr val="accent2"/>
                </a:solidFill>
              </a:rPr>
              <a:t>2  </a:t>
            </a:r>
            <a:r>
              <a:rPr lang="zh-CN" altLang="en-US" sz="1335" b="1" dirty="0">
                <a:solidFill>
                  <a:schemeClr val="accent2"/>
                </a:solidFill>
              </a:rPr>
              <a:t>极低误报率</a:t>
            </a:r>
            <a:r>
              <a:rPr lang="en-US" sz="1065" b="1" dirty="0"/>
              <a:t> </a:t>
            </a:r>
          </a:p>
        </p:txBody>
      </p:sp>
      <p:sp>
        <p:nvSpPr>
          <p:cNvPr id="20" name="TextBox 113"/>
          <p:cNvSpPr txBox="1"/>
          <p:nvPr/>
        </p:nvSpPr>
        <p:spPr>
          <a:xfrm>
            <a:off x="5459730" y="5758180"/>
            <a:ext cx="1249680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35" b="1" dirty="0">
                <a:solidFill>
                  <a:schemeClr val="accent3"/>
                </a:solidFill>
              </a:rPr>
              <a:t>3  </a:t>
            </a:r>
            <a:r>
              <a:rPr lang="zh-CN" altLang="en-US" sz="1335" b="1" dirty="0">
                <a:solidFill>
                  <a:schemeClr val="accent3"/>
                </a:solidFill>
              </a:rPr>
              <a:t>远距离探测</a:t>
            </a:r>
            <a:r>
              <a:rPr lang="en-US" sz="1065" b="1" dirty="0"/>
              <a:t> </a:t>
            </a:r>
          </a:p>
        </p:txBody>
      </p:sp>
      <p:sp>
        <p:nvSpPr>
          <p:cNvPr id="22" name="TextBox 115"/>
          <p:cNvSpPr txBox="1"/>
          <p:nvPr/>
        </p:nvSpPr>
        <p:spPr>
          <a:xfrm>
            <a:off x="8202295" y="4547870"/>
            <a:ext cx="140144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35" b="1" dirty="0">
                <a:solidFill>
                  <a:schemeClr val="accent5"/>
                </a:solidFill>
              </a:rPr>
              <a:t>5 </a:t>
            </a:r>
            <a:r>
              <a:rPr lang="zh-CN" altLang="en-US" sz="1335" b="1" dirty="0">
                <a:solidFill>
                  <a:schemeClr val="accent5"/>
                </a:solidFill>
              </a:rPr>
              <a:t>特殊场景应用</a:t>
            </a:r>
            <a:r>
              <a:rPr lang="en-US" sz="1065" b="1" dirty="0"/>
              <a:t> </a:t>
            </a:r>
          </a:p>
        </p:txBody>
      </p:sp>
      <p:grpSp>
        <p:nvGrpSpPr>
          <p:cNvPr id="23" name="Group 5"/>
          <p:cNvGrpSpPr/>
          <p:nvPr/>
        </p:nvGrpSpPr>
        <p:grpSpPr>
          <a:xfrm>
            <a:off x="5669993" y="4792890"/>
            <a:ext cx="829155" cy="829155"/>
            <a:chOff x="2098892" y="2644547"/>
            <a:chExt cx="621866" cy="621866"/>
          </a:xfrm>
        </p:grpSpPr>
        <p:sp>
          <p:nvSpPr>
            <p:cNvPr id="24" name="Oval 38"/>
            <p:cNvSpPr/>
            <p:nvPr/>
          </p:nvSpPr>
          <p:spPr bwMode="auto">
            <a:xfrm>
              <a:off x="2098892" y="2644547"/>
              <a:ext cx="621866" cy="62186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/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258704" y="2841661"/>
              <a:ext cx="302242" cy="227639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26" name="Group 6"/>
          <p:cNvGrpSpPr/>
          <p:nvPr/>
        </p:nvGrpSpPr>
        <p:grpSpPr>
          <a:xfrm>
            <a:off x="4187473" y="4547709"/>
            <a:ext cx="829155" cy="829155"/>
            <a:chOff x="3140605" y="3410781"/>
            <a:chExt cx="621866" cy="621866"/>
          </a:xfrm>
        </p:grpSpPr>
        <p:sp>
          <p:nvSpPr>
            <p:cNvPr id="27" name="Oval 102"/>
            <p:cNvSpPr/>
            <p:nvPr/>
          </p:nvSpPr>
          <p:spPr bwMode="auto">
            <a:xfrm>
              <a:off x="3140605" y="3410781"/>
              <a:ext cx="621866" cy="62186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/>
            </a:p>
          </p:txBody>
        </p:sp>
        <p:sp>
          <p:nvSpPr>
            <p:cNvPr id="28" name="Freeform 15"/>
            <p:cNvSpPr>
              <a:spLocks noChangeAspect="1" noEditPoints="1"/>
            </p:cNvSpPr>
            <p:nvPr/>
          </p:nvSpPr>
          <p:spPr bwMode="auto">
            <a:xfrm>
              <a:off x="3306187" y="3612701"/>
              <a:ext cx="290703" cy="218027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29" name="Group 7"/>
          <p:cNvGrpSpPr/>
          <p:nvPr/>
        </p:nvGrpSpPr>
        <p:grpSpPr>
          <a:xfrm>
            <a:off x="2798553" y="3525205"/>
            <a:ext cx="829155" cy="829155"/>
            <a:chOff x="4255375" y="3604022"/>
            <a:chExt cx="621866" cy="621866"/>
          </a:xfrm>
        </p:grpSpPr>
        <p:sp>
          <p:nvSpPr>
            <p:cNvPr id="30" name="Oval 103"/>
            <p:cNvSpPr/>
            <p:nvPr/>
          </p:nvSpPr>
          <p:spPr bwMode="auto">
            <a:xfrm>
              <a:off x="4255375" y="3604022"/>
              <a:ext cx="621866" cy="621866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/>
            </a:p>
          </p:txBody>
        </p:sp>
        <p:sp>
          <p:nvSpPr>
            <p:cNvPr id="31" name="Freeform 69"/>
            <p:cNvSpPr>
              <a:spLocks noEditPoints="1"/>
            </p:cNvSpPr>
            <p:nvPr/>
          </p:nvSpPr>
          <p:spPr bwMode="auto">
            <a:xfrm>
              <a:off x="4434803" y="3782399"/>
              <a:ext cx="263009" cy="265112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32" name="Group 8"/>
          <p:cNvGrpSpPr/>
          <p:nvPr/>
        </p:nvGrpSpPr>
        <p:grpSpPr>
          <a:xfrm>
            <a:off x="7200524" y="4547709"/>
            <a:ext cx="829155" cy="829155"/>
            <a:chOff x="5400393" y="3410781"/>
            <a:chExt cx="621866" cy="621866"/>
          </a:xfrm>
        </p:grpSpPr>
        <p:sp>
          <p:nvSpPr>
            <p:cNvPr id="33" name="Oval 101"/>
            <p:cNvSpPr/>
            <p:nvPr/>
          </p:nvSpPr>
          <p:spPr bwMode="auto">
            <a:xfrm>
              <a:off x="5400393" y="3410781"/>
              <a:ext cx="621866" cy="621866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/>
            </a:p>
          </p:txBody>
        </p:sp>
        <p:sp>
          <p:nvSpPr>
            <p:cNvPr id="34" name="Freeform 217"/>
            <p:cNvSpPr>
              <a:spLocks noEditPoints="1"/>
            </p:cNvSpPr>
            <p:nvPr/>
          </p:nvSpPr>
          <p:spPr bwMode="auto">
            <a:xfrm>
              <a:off x="5565745" y="3612528"/>
              <a:ext cx="291163" cy="218372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35" name="Group 9"/>
          <p:cNvGrpSpPr/>
          <p:nvPr/>
        </p:nvGrpSpPr>
        <p:grpSpPr>
          <a:xfrm>
            <a:off x="8488123" y="3526065"/>
            <a:ext cx="829155" cy="829155"/>
            <a:chOff x="6366092" y="2644547"/>
            <a:chExt cx="621866" cy="621866"/>
          </a:xfrm>
        </p:grpSpPr>
        <p:sp>
          <p:nvSpPr>
            <p:cNvPr id="36" name="Oval 100"/>
            <p:cNvSpPr/>
            <p:nvPr/>
          </p:nvSpPr>
          <p:spPr bwMode="auto">
            <a:xfrm>
              <a:off x="6366092" y="2644547"/>
              <a:ext cx="621866" cy="621866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/>
            </a:p>
          </p:txBody>
        </p:sp>
        <p:sp>
          <p:nvSpPr>
            <p:cNvPr id="37" name="Freeform 64"/>
            <p:cNvSpPr>
              <a:spLocks noEditPoints="1"/>
            </p:cNvSpPr>
            <p:nvPr/>
          </p:nvSpPr>
          <p:spPr bwMode="auto">
            <a:xfrm>
              <a:off x="6517037" y="2822316"/>
              <a:ext cx="319977" cy="266328"/>
            </a:xfrm>
            <a:custGeom>
              <a:avLst/>
              <a:gdLst/>
              <a:ahLst/>
              <a:cxnLst>
                <a:cxn ang="0">
                  <a:pos x="77" y="51"/>
                </a:cxn>
                <a:cxn ang="0">
                  <a:pos x="75" y="55"/>
                </a:cxn>
                <a:cxn ang="0">
                  <a:pos x="59" y="63"/>
                </a:cxn>
                <a:cxn ang="0">
                  <a:pos x="57" y="64"/>
                </a:cxn>
                <a:cxn ang="0">
                  <a:pos x="55" y="63"/>
                </a:cxn>
                <a:cxn ang="0">
                  <a:pos x="39" y="55"/>
                </a:cxn>
                <a:cxn ang="0">
                  <a:pos x="39" y="55"/>
                </a:cxn>
                <a:cxn ang="0">
                  <a:pos x="38" y="55"/>
                </a:cxn>
                <a:cxn ang="0">
                  <a:pos x="22" y="63"/>
                </a:cxn>
                <a:cxn ang="0">
                  <a:pos x="20" y="64"/>
                </a:cxn>
                <a:cxn ang="0">
                  <a:pos x="18" y="63"/>
                </a:cxn>
                <a:cxn ang="0">
                  <a:pos x="2" y="55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3" y="32"/>
                </a:cxn>
                <a:cxn ang="0">
                  <a:pos x="18" y="26"/>
                </a:cxn>
                <a:cxn ang="0">
                  <a:pos x="18" y="11"/>
                </a:cxn>
                <a:cxn ang="0">
                  <a:pos x="21" y="7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56" y="7"/>
                </a:cxn>
                <a:cxn ang="0">
                  <a:pos x="59" y="11"/>
                </a:cxn>
                <a:cxn ang="0">
                  <a:pos x="59" y="26"/>
                </a:cxn>
                <a:cxn ang="0">
                  <a:pos x="75" y="32"/>
                </a:cxn>
                <a:cxn ang="0">
                  <a:pos x="77" y="37"/>
                </a:cxn>
                <a:cxn ang="0">
                  <a:pos x="77" y="51"/>
                </a:cxn>
                <a:cxn ang="0">
                  <a:pos x="35" y="36"/>
                </a:cxn>
                <a:cxn ang="0">
                  <a:pos x="20" y="30"/>
                </a:cxn>
                <a:cxn ang="0">
                  <a:pos x="6" y="36"/>
                </a:cxn>
                <a:cxn ang="0">
                  <a:pos x="20" y="42"/>
                </a:cxn>
                <a:cxn ang="0">
                  <a:pos x="35" y="36"/>
                </a:cxn>
                <a:cxn ang="0">
                  <a:pos x="36" y="51"/>
                </a:cxn>
                <a:cxn ang="0">
                  <a:pos x="36" y="40"/>
                </a:cxn>
                <a:cxn ang="0">
                  <a:pos x="23" y="46"/>
                </a:cxn>
                <a:cxn ang="0">
                  <a:pos x="23" y="58"/>
                </a:cxn>
                <a:cxn ang="0">
                  <a:pos x="36" y="51"/>
                </a:cxn>
                <a:cxn ang="0">
                  <a:pos x="54" y="11"/>
                </a:cxn>
                <a:cxn ang="0">
                  <a:pos x="39" y="5"/>
                </a:cxn>
                <a:cxn ang="0">
                  <a:pos x="23" y="11"/>
                </a:cxn>
                <a:cxn ang="0">
                  <a:pos x="39" y="18"/>
                </a:cxn>
                <a:cxn ang="0">
                  <a:pos x="54" y="11"/>
                </a:cxn>
                <a:cxn ang="0">
                  <a:pos x="55" y="26"/>
                </a:cxn>
                <a:cxn ang="0">
                  <a:pos x="55" y="16"/>
                </a:cxn>
                <a:cxn ang="0">
                  <a:pos x="41" y="22"/>
                </a:cxn>
                <a:cxn ang="0">
                  <a:pos x="41" y="32"/>
                </a:cxn>
                <a:cxn ang="0">
                  <a:pos x="55" y="26"/>
                </a:cxn>
                <a:cxn ang="0">
                  <a:pos x="71" y="36"/>
                </a:cxn>
                <a:cxn ang="0">
                  <a:pos x="57" y="30"/>
                </a:cxn>
                <a:cxn ang="0">
                  <a:pos x="42" y="36"/>
                </a:cxn>
                <a:cxn ang="0">
                  <a:pos x="57" y="42"/>
                </a:cxn>
                <a:cxn ang="0">
                  <a:pos x="71" y="36"/>
                </a:cxn>
                <a:cxn ang="0">
                  <a:pos x="73" y="51"/>
                </a:cxn>
                <a:cxn ang="0">
                  <a:pos x="73" y="40"/>
                </a:cxn>
                <a:cxn ang="0">
                  <a:pos x="59" y="46"/>
                </a:cxn>
                <a:cxn ang="0">
                  <a:pos x="59" y="58"/>
                </a:cxn>
                <a:cxn ang="0">
                  <a:pos x="73" y="51"/>
                </a:cxn>
              </a:cxnLst>
              <a:rect l="0" t="0" r="r" b="b"/>
              <a:pathLst>
                <a:path w="77" h="64">
                  <a:moveTo>
                    <a:pt x="77" y="51"/>
                  </a:moveTo>
                  <a:cubicBezTo>
                    <a:pt x="77" y="53"/>
                    <a:pt x="76" y="55"/>
                    <a:pt x="75" y="5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4"/>
                    <a:pt x="58" y="64"/>
                    <a:pt x="57" y="64"/>
                  </a:cubicBezTo>
                  <a:cubicBezTo>
                    <a:pt x="56" y="64"/>
                    <a:pt x="55" y="64"/>
                    <a:pt x="55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8" y="55"/>
                    <a:pt x="38" y="5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1" y="64"/>
                    <a:pt x="20" y="64"/>
                  </a:cubicBezTo>
                  <a:cubicBezTo>
                    <a:pt x="20" y="64"/>
                    <a:pt x="19" y="64"/>
                    <a:pt x="18" y="6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3"/>
                    <a:pt x="3" y="3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9" y="8"/>
                    <a:pt x="21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8"/>
                    <a:pt x="59" y="10"/>
                    <a:pt x="59" y="1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7" y="35"/>
                    <a:pt x="77" y="37"/>
                  </a:cubicBezTo>
                  <a:lnTo>
                    <a:pt x="77" y="51"/>
                  </a:lnTo>
                  <a:close/>
                  <a:moveTo>
                    <a:pt x="35" y="36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35" y="36"/>
                  </a:lnTo>
                  <a:close/>
                  <a:moveTo>
                    <a:pt x="36" y="5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36" y="51"/>
                  </a:lnTo>
                  <a:close/>
                  <a:moveTo>
                    <a:pt x="54" y="1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54" y="11"/>
                  </a:lnTo>
                  <a:close/>
                  <a:moveTo>
                    <a:pt x="55" y="2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55" y="26"/>
                  </a:lnTo>
                  <a:close/>
                  <a:moveTo>
                    <a:pt x="71" y="36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71" y="36"/>
                  </a:lnTo>
                  <a:close/>
                  <a:moveTo>
                    <a:pt x="73" y="5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8"/>
                    <a:pt x="59" y="58"/>
                    <a:pt x="59" y="58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38" name="Freeform 130"/>
          <p:cNvSpPr>
            <a:spLocks noEditPoints="1"/>
          </p:cNvSpPr>
          <p:nvPr/>
        </p:nvSpPr>
        <p:spPr bwMode="auto">
          <a:xfrm>
            <a:off x="5036314" y="1395781"/>
            <a:ext cx="2097247" cy="2019043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39" name="TextBox 114">
            <a:extLst>
              <a:ext uri="{FF2B5EF4-FFF2-40B4-BE49-F238E27FC236}">
                <a16:creationId xmlns="" xmlns:a16="http://schemas.microsoft.com/office/drawing/2014/main" id="{F71D828F-3C48-4E04-812A-D7D9709F2865}"/>
              </a:ext>
            </a:extLst>
          </p:cNvPr>
          <p:cNvSpPr txBox="1"/>
          <p:nvPr/>
        </p:nvSpPr>
        <p:spPr>
          <a:xfrm>
            <a:off x="6934835" y="5554980"/>
            <a:ext cx="1754548" cy="29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35" b="1" dirty="0">
                <a:solidFill>
                  <a:schemeClr val="accent4"/>
                </a:solidFill>
              </a:rPr>
              <a:t>4 </a:t>
            </a:r>
            <a:r>
              <a:rPr lang="zh-CN" altLang="en-US" sz="1335" b="1" dirty="0">
                <a:solidFill>
                  <a:schemeClr val="accent4"/>
                </a:solidFill>
              </a:rPr>
              <a:t>光路故障雷达监测</a:t>
            </a:r>
            <a:r>
              <a:rPr lang="en-US" sz="1065" b="1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9414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dirty="0"/>
              <a:t>认证资质列表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3509349014"/>
              </p:ext>
            </p:extLst>
          </p:nvPr>
        </p:nvGraphicFramePr>
        <p:xfrm>
          <a:off x="5011420" y="1058545"/>
          <a:ext cx="5321935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9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580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认证及报告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FM 3260 3615 整机认证报告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FM 3260 合格证书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FM 3615 防爆认证报告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FM US HazLoc 整机证书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FM US HazLoc 壳体及配件证书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FM CA HazLoc 整机证书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FM CA HazLoc 壳体及配件证书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FM ATEX 整机证书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FM ATEX 壳体及配件证书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CE EMC EN 测试报告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CE EMC FCC 测试报告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CE EMC ICES 测试报告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IECEx 测试报告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IECEx 合格证书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SIL2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合格证书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00448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CCCF 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中国公安部消防产品认证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PCEC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中国防爆认证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5" name="图片 4" descr="FMApprovedcUS_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960" y="1373966"/>
            <a:ext cx="1316990" cy="845185"/>
          </a:xfrm>
          <a:prstGeom prst="rect">
            <a:avLst/>
          </a:prstGeom>
        </p:spPr>
      </p:pic>
      <p:pic>
        <p:nvPicPr>
          <p:cNvPr id="7" name="图片 6" descr="ATEX EX Logo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4475" y="2472175"/>
            <a:ext cx="900430" cy="781050"/>
          </a:xfrm>
          <a:prstGeom prst="rect">
            <a:avLst/>
          </a:prstGeom>
        </p:spPr>
      </p:pic>
      <p:pic>
        <p:nvPicPr>
          <p:cNvPr id="8" name="图片 7" descr="european-union-ce-marking-directive-certification-european-economic-area-png-favpng-AkFVMC4Y2AjAr5wkRgjtHky5j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1458" y="3719315"/>
            <a:ext cx="860425" cy="610235"/>
          </a:xfrm>
          <a:prstGeom prst="rect">
            <a:avLst/>
          </a:prstGeom>
        </p:spPr>
      </p:pic>
      <p:pic>
        <p:nvPicPr>
          <p:cNvPr id="2" name="Picture 1" descr="IECEx Logo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6690" y="4777884"/>
            <a:ext cx="1032510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检验报告、CCC分页-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575" y="3589923"/>
            <a:ext cx="1219200" cy="783590"/>
          </a:xfrm>
          <a:prstGeom prst="rect">
            <a:avLst/>
          </a:prstGeom>
        </p:spPr>
      </p:pic>
      <p:pic>
        <p:nvPicPr>
          <p:cNvPr id="12" name="图片 11" descr="检验报告、CCC分页-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9593" y="1459192"/>
            <a:ext cx="1078865" cy="619125"/>
          </a:xfrm>
          <a:prstGeom prst="rect">
            <a:avLst/>
          </a:prstGeom>
        </p:spPr>
      </p:pic>
      <p:pic>
        <p:nvPicPr>
          <p:cNvPr id="13" name="图片 12" descr="检验报告、CCC分页-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9120" y="4654732"/>
            <a:ext cx="937260" cy="727710"/>
          </a:xfrm>
          <a:prstGeom prst="rect">
            <a:avLst/>
          </a:prstGeom>
        </p:spPr>
      </p:pic>
      <p:pic>
        <p:nvPicPr>
          <p:cNvPr id="14" name="图片 13" descr="检验报告、CCC分页-0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2605" y="2361454"/>
            <a:ext cx="1035685" cy="812165"/>
          </a:xfrm>
          <a:prstGeom prst="rect">
            <a:avLst/>
          </a:prstGeom>
        </p:spPr>
      </p:pic>
      <p:pic>
        <p:nvPicPr>
          <p:cNvPr id="15" name="图片 14" descr="检验报告、CCC分页-0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4350" y="5560169"/>
            <a:ext cx="1083310" cy="1098550"/>
          </a:xfrm>
          <a:prstGeom prst="rect">
            <a:avLst/>
          </a:prstGeom>
        </p:spPr>
      </p:pic>
      <p:pic>
        <p:nvPicPr>
          <p:cNvPr id="16" name="图片 15" descr="DI Logo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C2B8055-E384-4144-A0BC-60D9B59611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6690" y="5636611"/>
            <a:ext cx="1162050" cy="781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8102600" cy="6858000"/>
          </a:xfrm>
          <a:custGeom>
            <a:avLst/>
            <a:gdLst>
              <a:gd name="connsiteX0" fmla="*/ 0 w 6817360"/>
              <a:gd name="connsiteY0" fmla="*/ 0 h 6858000"/>
              <a:gd name="connsiteX1" fmla="*/ 6817360 w 6817360"/>
              <a:gd name="connsiteY1" fmla="*/ 0 h 6858000"/>
              <a:gd name="connsiteX2" fmla="*/ 6817360 w 6817360"/>
              <a:gd name="connsiteY2" fmla="*/ 6858000 h 6858000"/>
              <a:gd name="connsiteX3" fmla="*/ 0 w 6817360"/>
              <a:gd name="connsiteY3" fmla="*/ 6858000 h 6858000"/>
              <a:gd name="connsiteX4" fmla="*/ 0 w 6817360"/>
              <a:gd name="connsiteY4" fmla="*/ 0 h 6858000"/>
              <a:gd name="connsiteX0-1" fmla="*/ 0 w 6817360"/>
              <a:gd name="connsiteY0-2" fmla="*/ 0 h 6858000"/>
              <a:gd name="connsiteX1-3" fmla="*/ 6817360 w 6817360"/>
              <a:gd name="connsiteY1-4" fmla="*/ 0 h 6858000"/>
              <a:gd name="connsiteX2-5" fmla="*/ 4500880 w 6817360"/>
              <a:gd name="connsiteY2-6" fmla="*/ 6847840 h 6858000"/>
              <a:gd name="connsiteX3-7" fmla="*/ 0 w 6817360"/>
              <a:gd name="connsiteY3-8" fmla="*/ 6858000 h 6858000"/>
              <a:gd name="connsiteX4-9" fmla="*/ 0 w 6817360"/>
              <a:gd name="connsiteY4-10" fmla="*/ 0 h 6858000"/>
              <a:gd name="connsiteX0-11" fmla="*/ 0 w 7345680"/>
              <a:gd name="connsiteY0-12" fmla="*/ 0 h 6858000"/>
              <a:gd name="connsiteX1-13" fmla="*/ 7345680 w 7345680"/>
              <a:gd name="connsiteY1-14" fmla="*/ 10160 h 6858000"/>
              <a:gd name="connsiteX2-15" fmla="*/ 4500880 w 7345680"/>
              <a:gd name="connsiteY2-16" fmla="*/ 6847840 h 6858000"/>
              <a:gd name="connsiteX3-17" fmla="*/ 0 w 7345680"/>
              <a:gd name="connsiteY3-18" fmla="*/ 6858000 h 6858000"/>
              <a:gd name="connsiteX4-19" fmla="*/ 0 w 7345680"/>
              <a:gd name="connsiteY4-2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45680" h="6858000">
                <a:moveTo>
                  <a:pt x="0" y="0"/>
                </a:moveTo>
                <a:lnTo>
                  <a:pt x="7345680" y="10160"/>
                </a:lnTo>
                <a:lnTo>
                  <a:pt x="4500880" y="68478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直角三角形 6"/>
          <p:cNvSpPr/>
          <p:nvPr/>
        </p:nvSpPr>
        <p:spPr>
          <a:xfrm rot="16200000">
            <a:off x="7359650" y="2025650"/>
            <a:ext cx="6858000" cy="2806700"/>
          </a:xfrm>
          <a:prstGeom prst="rtTriangle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4500" y="1861979"/>
            <a:ext cx="55753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Part 04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3875" y="3308529"/>
            <a:ext cx="497659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同级别产品比较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23875" y="4158755"/>
            <a:ext cx="4733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23875" y="4199853"/>
            <a:ext cx="481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Flame Detector Analysis</a:t>
            </a:r>
          </a:p>
        </p:txBody>
      </p:sp>
    </p:spTree>
    <p:extLst>
      <p:ext uri="{BB962C8B-B14F-4D97-AF65-F5344CB8AC3E}">
        <p14:creationId xmlns="" xmlns:p14="http://schemas.microsoft.com/office/powerpoint/2010/main" val="1540956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B208B4FC-5FC5-4CA1-9909-5E9C9D10F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5149460"/>
              </p:ext>
            </p:extLst>
          </p:nvPr>
        </p:nvGraphicFramePr>
        <p:xfrm>
          <a:off x="1041400" y="1350499"/>
          <a:ext cx="10198686" cy="5094114"/>
        </p:xfrm>
        <a:graphic>
          <a:graphicData uri="http://schemas.openxmlformats.org/drawingml/2006/table">
            <a:tbl>
              <a:tblPr/>
              <a:tblGrid>
                <a:gridCol w="1136425">
                  <a:extLst>
                    <a:ext uri="{9D8B030D-6E8A-4147-A177-3AD203B41FA5}">
                      <a16:colId xmlns="" xmlns:a16="http://schemas.microsoft.com/office/drawing/2014/main" val="3437228412"/>
                    </a:ext>
                  </a:extLst>
                </a:gridCol>
                <a:gridCol w="2068876">
                  <a:extLst>
                    <a:ext uri="{9D8B030D-6E8A-4147-A177-3AD203B41FA5}">
                      <a16:colId xmlns="" xmlns:a16="http://schemas.microsoft.com/office/drawing/2014/main" val="2477400157"/>
                    </a:ext>
                  </a:extLst>
                </a:gridCol>
                <a:gridCol w="2433115">
                  <a:extLst>
                    <a:ext uri="{9D8B030D-6E8A-4147-A177-3AD203B41FA5}">
                      <a16:colId xmlns="" xmlns:a16="http://schemas.microsoft.com/office/drawing/2014/main" val="2446169796"/>
                    </a:ext>
                  </a:extLst>
                </a:gridCol>
                <a:gridCol w="2083446">
                  <a:extLst>
                    <a:ext uri="{9D8B030D-6E8A-4147-A177-3AD203B41FA5}">
                      <a16:colId xmlns="" xmlns:a16="http://schemas.microsoft.com/office/drawing/2014/main" val="4075638275"/>
                    </a:ext>
                  </a:extLst>
                </a:gridCol>
                <a:gridCol w="2476824">
                  <a:extLst>
                    <a:ext uri="{9D8B030D-6E8A-4147-A177-3AD203B41FA5}">
                      <a16:colId xmlns="" xmlns:a16="http://schemas.microsoft.com/office/drawing/2014/main" val="3320302980"/>
                    </a:ext>
                  </a:extLst>
                </a:gridCol>
              </a:tblGrid>
              <a:tr h="5765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品牌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迪盈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MSA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Honeywell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Detronics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90576421"/>
                  </a:ext>
                </a:extLst>
              </a:tr>
              <a:tr h="40568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厂家国别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US（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中方控股）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3087571"/>
                  </a:ext>
                </a:extLst>
              </a:tr>
              <a:tr h="40568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技术原理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3IR+UV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4IR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3IR+ Vis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3IR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1770657"/>
                  </a:ext>
                </a:extLst>
              </a:tr>
              <a:tr h="9319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证书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CCCF、 FM、ATEX、IECEx、CE、SILII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CCCF、SILIII、 FM、CSA、cUL、ATEX、IECEx、CE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FM、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ATEX、IECEx、CE、CCCF、SILII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FM、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CSA、Ulc、ATEX、CCCF、SILII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9739322"/>
                  </a:ext>
                </a:extLst>
              </a:tr>
              <a:tr h="40568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质保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 years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2years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 years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5years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5835487"/>
                  </a:ext>
                </a:extLst>
              </a:tr>
              <a:tr h="62529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氢气火焰</a:t>
                      </a:r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FM</a:t>
                      </a: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认证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9649435"/>
                  </a:ext>
                </a:extLst>
              </a:tr>
              <a:tr h="9319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价格范围比较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渠道价格比迪盈要贵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15%-20%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左右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CCCF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认证的产品标准渠道价格跟迪盈持平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渠道价格比迪盈要贵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20%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左右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54175446"/>
                  </a:ext>
                </a:extLst>
              </a:tr>
              <a:tr h="81137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交货期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周（安全库存内），安全库存外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6-8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65days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10-12 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周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8-10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周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9540327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0E96D5F-E43C-4AC1-8EAA-2F222AAF180C}"/>
              </a:ext>
            </a:extLst>
          </p:cNvPr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C3A7CDA-6DCE-47CD-9243-3FA5A251EC9F}"/>
              </a:ext>
            </a:extLst>
          </p:cNvPr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840F67F-15E1-4B2C-A1BE-44B40C6ACA81}"/>
              </a:ext>
            </a:extLst>
          </p:cNvPr>
          <p:cNvSpPr txBox="1"/>
          <p:nvPr/>
        </p:nvSpPr>
        <p:spPr>
          <a:xfrm>
            <a:off x="1041400" y="413385"/>
            <a:ext cx="6925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D371</a:t>
            </a:r>
            <a:r>
              <a:rPr lang="zh-CN" altLang="en-US" sz="3600" dirty="0"/>
              <a:t>同级别产品比较</a:t>
            </a:r>
          </a:p>
        </p:txBody>
      </p:sp>
    </p:spTree>
    <p:extLst>
      <p:ext uri="{BB962C8B-B14F-4D97-AF65-F5344CB8AC3E}">
        <p14:creationId xmlns="" xmlns:p14="http://schemas.microsoft.com/office/powerpoint/2010/main" val="2798021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8102600" cy="6858000"/>
          </a:xfrm>
          <a:custGeom>
            <a:avLst/>
            <a:gdLst>
              <a:gd name="connsiteX0" fmla="*/ 0 w 6817360"/>
              <a:gd name="connsiteY0" fmla="*/ 0 h 6858000"/>
              <a:gd name="connsiteX1" fmla="*/ 6817360 w 6817360"/>
              <a:gd name="connsiteY1" fmla="*/ 0 h 6858000"/>
              <a:gd name="connsiteX2" fmla="*/ 6817360 w 6817360"/>
              <a:gd name="connsiteY2" fmla="*/ 6858000 h 6858000"/>
              <a:gd name="connsiteX3" fmla="*/ 0 w 6817360"/>
              <a:gd name="connsiteY3" fmla="*/ 6858000 h 6858000"/>
              <a:gd name="connsiteX4" fmla="*/ 0 w 6817360"/>
              <a:gd name="connsiteY4" fmla="*/ 0 h 6858000"/>
              <a:gd name="connsiteX0-1" fmla="*/ 0 w 6817360"/>
              <a:gd name="connsiteY0-2" fmla="*/ 0 h 6858000"/>
              <a:gd name="connsiteX1-3" fmla="*/ 6817360 w 6817360"/>
              <a:gd name="connsiteY1-4" fmla="*/ 0 h 6858000"/>
              <a:gd name="connsiteX2-5" fmla="*/ 4500880 w 6817360"/>
              <a:gd name="connsiteY2-6" fmla="*/ 6847840 h 6858000"/>
              <a:gd name="connsiteX3-7" fmla="*/ 0 w 6817360"/>
              <a:gd name="connsiteY3-8" fmla="*/ 6858000 h 6858000"/>
              <a:gd name="connsiteX4-9" fmla="*/ 0 w 6817360"/>
              <a:gd name="connsiteY4-10" fmla="*/ 0 h 6858000"/>
              <a:gd name="connsiteX0-11" fmla="*/ 0 w 7345680"/>
              <a:gd name="connsiteY0-12" fmla="*/ 0 h 6858000"/>
              <a:gd name="connsiteX1-13" fmla="*/ 7345680 w 7345680"/>
              <a:gd name="connsiteY1-14" fmla="*/ 10160 h 6858000"/>
              <a:gd name="connsiteX2-15" fmla="*/ 4500880 w 7345680"/>
              <a:gd name="connsiteY2-16" fmla="*/ 6847840 h 6858000"/>
              <a:gd name="connsiteX3-17" fmla="*/ 0 w 7345680"/>
              <a:gd name="connsiteY3-18" fmla="*/ 6858000 h 6858000"/>
              <a:gd name="connsiteX4-19" fmla="*/ 0 w 7345680"/>
              <a:gd name="connsiteY4-2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45680" h="6858000">
                <a:moveTo>
                  <a:pt x="0" y="0"/>
                </a:moveTo>
                <a:lnTo>
                  <a:pt x="7345680" y="10160"/>
                </a:lnTo>
                <a:lnTo>
                  <a:pt x="4500880" y="68478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直角三角形 6"/>
          <p:cNvSpPr/>
          <p:nvPr/>
        </p:nvSpPr>
        <p:spPr>
          <a:xfrm rot="16200000">
            <a:off x="7359650" y="2025650"/>
            <a:ext cx="6858000" cy="2806700"/>
          </a:xfrm>
          <a:prstGeom prst="rtTriangle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4500" y="1861979"/>
            <a:ext cx="55753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Part 05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3875" y="3308529"/>
            <a:ext cx="511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中国市场破冰亮点</a:t>
            </a:r>
          </a:p>
        </p:txBody>
      </p:sp>
      <p:cxnSp>
        <p:nvCxnSpPr>
          <p:cNvPr id="12" name="直接连接符 11"/>
          <p:cNvCxnSpPr>
            <a:cxnSpLocks/>
          </p:cNvCxnSpPr>
          <p:nvPr/>
        </p:nvCxnSpPr>
        <p:spPr>
          <a:xfrm>
            <a:off x="523875" y="4158755"/>
            <a:ext cx="50187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62561" y="4289820"/>
            <a:ext cx="481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ea typeface="微软雅黑"/>
              </a:rPr>
              <a:t>Milestone for China</a:t>
            </a:r>
            <a:r>
              <a:rPr lang="zh-CN" altLang="en-US" dirty="0">
                <a:solidFill>
                  <a:prstClr val="white"/>
                </a:solidFill>
                <a:latin typeface="Arial Black" panose="020B0A04020102020204" pitchFamily="34" charset="0"/>
                <a:ea typeface="微软雅黑"/>
              </a:rPr>
              <a:t> </a:t>
            </a:r>
            <a:r>
              <a:rPr lang="en-US" altLang="zh-CN" dirty="0">
                <a:solidFill>
                  <a:prstClr val="white"/>
                </a:solidFill>
                <a:latin typeface="Arial Black" panose="020B0A04020102020204" pitchFamily="34" charset="0"/>
                <a:ea typeface="微软雅黑"/>
              </a:rPr>
              <a:t>Market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01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0E96D5F-E43C-4AC1-8EAA-2F222AAF180C}"/>
              </a:ext>
            </a:extLst>
          </p:cNvPr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C3A7CDA-6DCE-47CD-9243-3FA5A251EC9F}"/>
              </a:ext>
            </a:extLst>
          </p:cNvPr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840F67F-15E1-4B2C-A1BE-44B40C6ACA81}"/>
              </a:ext>
            </a:extLst>
          </p:cNvPr>
          <p:cNvSpPr txBox="1"/>
          <p:nvPr/>
        </p:nvSpPr>
        <p:spPr>
          <a:xfrm>
            <a:off x="1041401" y="413385"/>
            <a:ext cx="317890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中国市场突破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722F8E5-F9D2-4BC9-B167-0E2EA2B06FA1}"/>
              </a:ext>
            </a:extLst>
          </p:cNvPr>
          <p:cNvSpPr txBox="1"/>
          <p:nvPr/>
        </p:nvSpPr>
        <p:spPr>
          <a:xfrm>
            <a:off x="1041401" y="1575581"/>
            <a:ext cx="339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linkClick r:id="rId2" action="ppaction://hlinkfile"/>
              </a:rPr>
              <a:t>产品视频</a:t>
            </a:r>
            <a:r>
              <a:rPr lang="en-US" altLang="zh-CN" dirty="0">
                <a:hlinkClick r:id="rId2" action="ppaction://hlinkfile"/>
              </a:rPr>
              <a:t>\</a:t>
            </a:r>
            <a:r>
              <a:rPr lang="zh-CN" altLang="en-US" dirty="0">
                <a:hlinkClick r:id="rId2" action="ppaction://hlinkfile"/>
              </a:rPr>
              <a:t>炸药灭火试验</a:t>
            </a:r>
            <a:r>
              <a:rPr lang="en-US" altLang="zh-CN" dirty="0">
                <a:hlinkClick r:id="rId2" action="ppaction://hlinkfile"/>
              </a:rPr>
              <a:t>2021060801.mp4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1E4F597-2DD1-4FF7-8D60-421F47855BAC}"/>
              </a:ext>
            </a:extLst>
          </p:cNvPr>
          <p:cNvSpPr txBox="1"/>
          <p:nvPr/>
        </p:nvSpPr>
        <p:spPr>
          <a:xfrm>
            <a:off x="6096000" y="1575581"/>
            <a:ext cx="339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linkClick r:id="rId3" action="ppaction://hlinkfile"/>
              </a:rPr>
              <a:t>产品视频</a:t>
            </a:r>
            <a:r>
              <a:rPr lang="en-US" altLang="zh-CN" dirty="0">
                <a:hlinkClick r:id="rId3" action="ppaction://hlinkfile"/>
              </a:rPr>
              <a:t>\</a:t>
            </a:r>
            <a:r>
              <a:rPr lang="zh-CN" altLang="en-US" dirty="0">
                <a:hlinkClick r:id="rId3" action="ppaction://hlinkfile"/>
              </a:rPr>
              <a:t>炸药灭火试验</a:t>
            </a:r>
            <a:r>
              <a:rPr lang="en-US" altLang="zh-CN" dirty="0">
                <a:hlinkClick r:id="rId3" action="ppaction://hlinkfile"/>
              </a:rPr>
              <a:t>2021060802.mp4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8DB11A0-A099-436E-BBBC-3C1FACE68097}"/>
              </a:ext>
            </a:extLst>
          </p:cNvPr>
          <p:cNvSpPr txBox="1"/>
          <p:nvPr/>
        </p:nvSpPr>
        <p:spPr>
          <a:xfrm>
            <a:off x="1041401" y="2278964"/>
            <a:ext cx="5809565" cy="4796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60000"/>
              </a:lnSpc>
              <a:buClrTx/>
              <a:buSzTx/>
            </a:pPr>
            <a:r>
              <a:rPr lang="zh-CN" altLang="en-US" dirty="0">
                <a:sym typeface="+mn-ea"/>
              </a:rPr>
              <a:t>水喷淋抑爆系统 </a:t>
            </a:r>
            <a:r>
              <a:rPr lang="en-US" altLang="zh-CN" b="1" dirty="0">
                <a:sym typeface="+mn-ea"/>
                <a:hlinkClick r:id="rId4" action="ppaction://hlinkfile"/>
              </a:rPr>
              <a:t>V1.0</a:t>
            </a:r>
            <a:r>
              <a:rPr lang="en-US" altLang="zh-CN" b="1" dirty="0">
                <a:sym typeface="+mn-ea"/>
              </a:rPr>
              <a:t> </a:t>
            </a:r>
            <a:r>
              <a:rPr lang="zh-CN" altLang="en-US" b="1" dirty="0">
                <a:sym typeface="+mn-ea"/>
              </a:rPr>
              <a:t>客户验收通过，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135ms</a:t>
            </a:r>
            <a:endParaRPr lang="zh-CN" altLang="en-US" b="1" dirty="0">
              <a:sym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24319BA-1A5F-40DE-8A85-B103FDF7383D}"/>
              </a:ext>
            </a:extLst>
          </p:cNvPr>
          <p:cNvSpPr txBox="1"/>
          <p:nvPr/>
        </p:nvSpPr>
        <p:spPr>
          <a:xfrm>
            <a:off x="990600" y="2758647"/>
            <a:ext cx="7909560" cy="3243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lnSpc>
                <a:spcPct val="14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抑爆系统：</a:t>
            </a:r>
          </a:p>
          <a:p>
            <a:pPr marL="742950" lvl="1" indent="-285750" algn="l">
              <a:lnSpc>
                <a:spcPct val="14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600" dirty="0">
                <a:sym typeface="+mn-ea"/>
              </a:rPr>
              <a:t>水喷淋</a:t>
            </a:r>
          </a:p>
          <a:p>
            <a:pPr marL="1200150" lvl="2" indent="-285750" algn="l">
              <a:lnSpc>
                <a:spcPct val="140000"/>
              </a:lnSpc>
              <a:buClrTx/>
              <a:buSzTx/>
              <a:buFont typeface="Wingdings" panose="05000000000000000000" charset="0"/>
              <a:buChar char="Ø"/>
            </a:pPr>
            <a:r>
              <a:rPr lang="en-US" altLang="zh-CN" sz="1600" dirty="0">
                <a:sym typeface="+mn-ea"/>
              </a:rPr>
              <a:t>7</a:t>
            </a:r>
            <a:r>
              <a:rPr lang="zh-CN" altLang="en-US" sz="1600" dirty="0">
                <a:sym typeface="+mn-ea"/>
              </a:rPr>
              <a:t>月底完成</a:t>
            </a:r>
            <a:r>
              <a:rPr lang="zh-CN" sz="1600" dirty="0">
                <a:sym typeface="+mn-ea"/>
              </a:rPr>
              <a:t>方案和资料的标准化</a:t>
            </a:r>
            <a:r>
              <a:rPr lang="zh-CN" altLang="en-US" sz="1600" dirty="0">
                <a:sym typeface="+mn-ea"/>
              </a:rPr>
              <a:t>，进入正式推广阶段</a:t>
            </a:r>
          </a:p>
          <a:p>
            <a:pPr marL="742950" lvl="1" indent="-285750" algn="l">
              <a:lnSpc>
                <a:spcPct val="14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sz="1600" dirty="0">
                <a:sym typeface="+mn-ea"/>
              </a:rPr>
              <a:t>惰性气体</a:t>
            </a:r>
          </a:p>
          <a:p>
            <a:pPr marL="1200150" lvl="2" indent="-285750" algn="l">
              <a:lnSpc>
                <a:spcPct val="140000"/>
              </a:lnSpc>
              <a:buClrTx/>
              <a:buSzTx/>
              <a:buFont typeface="Wingdings" panose="05000000000000000000" charset="0"/>
              <a:buChar char="Ø"/>
            </a:pPr>
            <a:r>
              <a:rPr lang="en-US" altLang="zh-CN" sz="1600" dirty="0">
                <a:sym typeface="+mn-ea"/>
              </a:rPr>
              <a:t>7</a:t>
            </a:r>
            <a:r>
              <a:rPr lang="zh-CN" altLang="en-US" sz="1600" dirty="0">
                <a:sym typeface="+mn-ea"/>
              </a:rPr>
              <a:t>月底定型，</a:t>
            </a:r>
            <a:r>
              <a:rPr lang="en-US" altLang="zh-CN" sz="1600" dirty="0">
                <a:sym typeface="+mn-ea"/>
              </a:rPr>
              <a:t>8</a:t>
            </a:r>
            <a:r>
              <a:rPr lang="zh-CN" altLang="en-US" sz="1600" dirty="0">
                <a:sym typeface="+mn-ea"/>
              </a:rPr>
              <a:t>月底完成</a:t>
            </a:r>
            <a:r>
              <a:rPr lang="zh-CN" sz="1600" dirty="0">
                <a:sym typeface="+mn-ea"/>
              </a:rPr>
              <a:t>方案和资料的标准化</a:t>
            </a:r>
            <a:r>
              <a:rPr lang="zh-CN" altLang="en-US" sz="1600" dirty="0">
                <a:sym typeface="+mn-ea"/>
              </a:rPr>
              <a:t>，进入正式推广阶段</a:t>
            </a:r>
            <a:endParaRPr lang="en-US" altLang="zh-CN" sz="1600" dirty="0">
              <a:sym typeface="+mn-ea"/>
            </a:endParaRPr>
          </a:p>
          <a:p>
            <a:pPr marL="285750" lvl="0" indent="-28575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业绩案例：</a:t>
            </a:r>
            <a:endParaRPr lang="en-US" altLang="zh-CN" b="1" dirty="0">
              <a:solidFill>
                <a:srgbClr val="FF0000"/>
              </a:solidFill>
              <a:sym typeface="+mn-ea"/>
            </a:endParaRPr>
          </a:p>
          <a:p>
            <a:pPr marL="742950" lvl="1" indent="-28575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1600" dirty="0">
                <a:solidFill>
                  <a:prstClr val="black"/>
                </a:solidFill>
                <a:sym typeface="+mn-ea"/>
              </a:rPr>
              <a:t>半导体行业：北京华创年度</a:t>
            </a:r>
            <a:r>
              <a:rPr lang="en-US" altLang="zh-CN" sz="1600" dirty="0">
                <a:solidFill>
                  <a:prstClr val="black"/>
                </a:solidFill>
                <a:sym typeface="+mn-ea"/>
              </a:rPr>
              <a:t>150</a:t>
            </a:r>
            <a:r>
              <a:rPr lang="zh-CN" altLang="en-US" sz="1600" dirty="0">
                <a:solidFill>
                  <a:prstClr val="black"/>
                </a:solidFill>
                <a:sym typeface="+mn-ea"/>
              </a:rPr>
              <a:t>台左右的机台配套项目</a:t>
            </a:r>
            <a:endParaRPr lang="en-US" altLang="zh-CN" sz="1600" dirty="0">
              <a:solidFill>
                <a:prstClr val="black"/>
              </a:solidFill>
              <a:sym typeface="+mn-ea"/>
            </a:endParaRPr>
          </a:p>
          <a:p>
            <a:pPr marL="742950" lvl="1" indent="-28575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1600" dirty="0">
                <a:solidFill>
                  <a:prstClr val="black"/>
                </a:solidFill>
                <a:sym typeface="+mn-ea"/>
              </a:rPr>
              <a:t>石油石化行业：中石化上海基地项目已中标</a:t>
            </a:r>
            <a:endParaRPr lang="en-US" altLang="zh-CN" sz="1600" dirty="0">
              <a:solidFill>
                <a:prstClr val="black"/>
              </a:solidFill>
              <a:sym typeface="+mn-ea"/>
            </a:endParaRPr>
          </a:p>
          <a:p>
            <a:pPr marL="742950" lvl="1" indent="-28575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1600" dirty="0">
                <a:solidFill>
                  <a:prstClr val="black"/>
                </a:solidFill>
                <a:sym typeface="+mn-ea"/>
              </a:rPr>
              <a:t>氢能源行业：</a:t>
            </a:r>
            <a:r>
              <a:rPr lang="en-US" altLang="zh-CN" sz="1600" dirty="0">
                <a:solidFill>
                  <a:prstClr val="black"/>
                </a:solidFill>
                <a:sym typeface="+mn-ea"/>
              </a:rPr>
              <a:t>   </a:t>
            </a:r>
            <a:r>
              <a:rPr lang="zh-CN" altLang="en-US" sz="1600" dirty="0">
                <a:solidFill>
                  <a:prstClr val="black"/>
                </a:solidFill>
                <a:sym typeface="+mn-ea"/>
              </a:rPr>
              <a:t>中石油加氢站项目已锁定型号</a:t>
            </a:r>
            <a:endParaRPr lang="en-US" altLang="zh-CN" sz="1600" dirty="0">
              <a:sym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939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8102600" cy="6858000"/>
          </a:xfrm>
          <a:custGeom>
            <a:avLst/>
            <a:gdLst>
              <a:gd name="connsiteX0" fmla="*/ 0 w 6817360"/>
              <a:gd name="connsiteY0" fmla="*/ 0 h 6858000"/>
              <a:gd name="connsiteX1" fmla="*/ 6817360 w 6817360"/>
              <a:gd name="connsiteY1" fmla="*/ 0 h 6858000"/>
              <a:gd name="connsiteX2" fmla="*/ 6817360 w 6817360"/>
              <a:gd name="connsiteY2" fmla="*/ 6858000 h 6858000"/>
              <a:gd name="connsiteX3" fmla="*/ 0 w 6817360"/>
              <a:gd name="connsiteY3" fmla="*/ 6858000 h 6858000"/>
              <a:gd name="connsiteX4" fmla="*/ 0 w 6817360"/>
              <a:gd name="connsiteY4" fmla="*/ 0 h 6858000"/>
              <a:gd name="connsiteX0-1" fmla="*/ 0 w 6817360"/>
              <a:gd name="connsiteY0-2" fmla="*/ 0 h 6858000"/>
              <a:gd name="connsiteX1-3" fmla="*/ 6817360 w 6817360"/>
              <a:gd name="connsiteY1-4" fmla="*/ 0 h 6858000"/>
              <a:gd name="connsiteX2-5" fmla="*/ 4500880 w 6817360"/>
              <a:gd name="connsiteY2-6" fmla="*/ 6847840 h 6858000"/>
              <a:gd name="connsiteX3-7" fmla="*/ 0 w 6817360"/>
              <a:gd name="connsiteY3-8" fmla="*/ 6858000 h 6858000"/>
              <a:gd name="connsiteX4-9" fmla="*/ 0 w 6817360"/>
              <a:gd name="connsiteY4-10" fmla="*/ 0 h 6858000"/>
              <a:gd name="connsiteX0-11" fmla="*/ 0 w 7345680"/>
              <a:gd name="connsiteY0-12" fmla="*/ 0 h 6858000"/>
              <a:gd name="connsiteX1-13" fmla="*/ 7345680 w 7345680"/>
              <a:gd name="connsiteY1-14" fmla="*/ 10160 h 6858000"/>
              <a:gd name="connsiteX2-15" fmla="*/ 4500880 w 7345680"/>
              <a:gd name="connsiteY2-16" fmla="*/ 6847840 h 6858000"/>
              <a:gd name="connsiteX3-17" fmla="*/ 0 w 7345680"/>
              <a:gd name="connsiteY3-18" fmla="*/ 6858000 h 6858000"/>
              <a:gd name="connsiteX4-19" fmla="*/ 0 w 7345680"/>
              <a:gd name="connsiteY4-2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45680" h="6858000">
                <a:moveTo>
                  <a:pt x="0" y="0"/>
                </a:moveTo>
                <a:lnTo>
                  <a:pt x="7345680" y="10160"/>
                </a:lnTo>
                <a:lnTo>
                  <a:pt x="4500880" y="68478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直角三角形 6"/>
          <p:cNvSpPr/>
          <p:nvPr/>
        </p:nvSpPr>
        <p:spPr>
          <a:xfrm rot="16200000">
            <a:off x="7359650" y="2025650"/>
            <a:ext cx="6858000" cy="2806700"/>
          </a:xfrm>
          <a:prstGeom prst="rtTriangle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4500" y="1861979"/>
            <a:ext cx="55753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Part 06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9893" y="3160167"/>
            <a:ext cx="378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行  业  聚 焦</a:t>
            </a:r>
          </a:p>
        </p:txBody>
      </p:sp>
      <p:cxnSp>
        <p:nvCxnSpPr>
          <p:cNvPr id="12" name="直接连接符 11"/>
          <p:cNvCxnSpPr>
            <a:cxnSpLocks/>
          </p:cNvCxnSpPr>
          <p:nvPr/>
        </p:nvCxnSpPr>
        <p:spPr>
          <a:xfrm>
            <a:off x="989893" y="4116552"/>
            <a:ext cx="35274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63186" y="4308630"/>
            <a:ext cx="378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Market Focus</a:t>
            </a:r>
          </a:p>
        </p:txBody>
      </p:sp>
    </p:spTree>
    <p:extLst>
      <p:ext uri="{BB962C8B-B14F-4D97-AF65-F5344CB8AC3E}">
        <p14:creationId xmlns="" xmlns:p14="http://schemas.microsoft.com/office/powerpoint/2010/main" val="1386788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7628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dirty="0"/>
              <a:t>行业聚焦</a:t>
            </a:r>
            <a:r>
              <a:rPr lang="en-US" altLang="zh-CN" sz="3600" dirty="0"/>
              <a:t> ——“</a:t>
            </a:r>
            <a:r>
              <a:rPr lang="zh-CN" altLang="en-US" sz="3600" dirty="0"/>
              <a:t>氢快</a:t>
            </a:r>
            <a:r>
              <a:rPr lang="en-US" altLang="zh-CN" sz="3600" dirty="0"/>
              <a:t>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51845" y="374650"/>
            <a:ext cx="724535" cy="724535"/>
          </a:xfrm>
          <a:prstGeom prst="rect">
            <a:avLst/>
          </a:prstGeom>
        </p:spPr>
      </p:pic>
      <p:graphicFrame>
        <p:nvGraphicFramePr>
          <p:cNvPr id="2" name="图示 1"/>
          <p:cNvGraphicFramePr/>
          <p:nvPr/>
        </p:nvGraphicFramePr>
        <p:xfrm>
          <a:off x="1882140" y="1192530"/>
          <a:ext cx="7990840" cy="5198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612890" y="1504950"/>
            <a:ext cx="1607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设备原料</a:t>
            </a:r>
            <a:r>
              <a:rPr lang="en-US" altLang="zh-CN" sz="2000" b="1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碳化硅项目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77580" y="2955290"/>
            <a:ext cx="1451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碳中和</a:t>
            </a:r>
            <a:endParaRPr lang="zh-CN" altLang="en-US" sz="20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石油石化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911465" y="5285105"/>
            <a:ext cx="1331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碳中和</a:t>
            </a:r>
          </a:p>
          <a:p>
            <a:pPr algn="ctr"/>
            <a:r>
              <a:rPr lang="zh-CN" altLang="en-US" sz="2000" b="1">
                <a:solidFill>
                  <a:srgbClr val="FF0000"/>
                </a:solidFill>
                <a:sym typeface="+mn-ea"/>
              </a:rPr>
              <a:t>钢铁煤炭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95220" y="5438775"/>
            <a:ext cx="1500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新能源汽车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73275" y="3108960"/>
            <a:ext cx="1023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rgbClr val="FF0000"/>
                </a:solidFill>
                <a:sym typeface="+mn-ea"/>
              </a:rPr>
              <a:t>碳中和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7628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dirty="0"/>
              <a:t>行业聚焦</a:t>
            </a:r>
            <a:r>
              <a:rPr lang="en-US" altLang="zh-CN" sz="3600" dirty="0"/>
              <a:t> ——</a:t>
            </a:r>
            <a:r>
              <a:rPr lang="en-US" altLang="zh-CN" sz="3600" dirty="0">
                <a:sym typeface="+mn-ea"/>
              </a:rPr>
              <a:t>“</a:t>
            </a:r>
            <a:r>
              <a:rPr lang="zh-CN" altLang="en-US" sz="3600" dirty="0">
                <a:sym typeface="+mn-ea"/>
              </a:rPr>
              <a:t>氢快</a:t>
            </a:r>
            <a:r>
              <a:rPr lang="en-US" altLang="zh-CN" sz="3600" dirty="0">
                <a:sym typeface="+mn-ea"/>
              </a:rPr>
              <a:t>”</a:t>
            </a:r>
            <a:endParaRPr lang="zh-CN" alt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51845" y="374650"/>
            <a:ext cx="724535" cy="724535"/>
          </a:xfrm>
          <a:prstGeom prst="rect">
            <a:avLst/>
          </a:prstGeom>
        </p:spPr>
      </p:pic>
      <p:graphicFrame>
        <p:nvGraphicFramePr>
          <p:cNvPr id="2" name="图示 1"/>
          <p:cNvGraphicFramePr/>
          <p:nvPr/>
        </p:nvGraphicFramePr>
        <p:xfrm>
          <a:off x="2425700" y="1426845"/>
          <a:ext cx="6764655" cy="421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8102600" cy="6858000"/>
          </a:xfrm>
          <a:custGeom>
            <a:avLst/>
            <a:gdLst>
              <a:gd name="connsiteX0" fmla="*/ 0 w 6817360"/>
              <a:gd name="connsiteY0" fmla="*/ 0 h 6858000"/>
              <a:gd name="connsiteX1" fmla="*/ 6817360 w 6817360"/>
              <a:gd name="connsiteY1" fmla="*/ 0 h 6858000"/>
              <a:gd name="connsiteX2" fmla="*/ 6817360 w 6817360"/>
              <a:gd name="connsiteY2" fmla="*/ 6858000 h 6858000"/>
              <a:gd name="connsiteX3" fmla="*/ 0 w 6817360"/>
              <a:gd name="connsiteY3" fmla="*/ 6858000 h 6858000"/>
              <a:gd name="connsiteX4" fmla="*/ 0 w 6817360"/>
              <a:gd name="connsiteY4" fmla="*/ 0 h 6858000"/>
              <a:gd name="connsiteX0-1" fmla="*/ 0 w 6817360"/>
              <a:gd name="connsiteY0-2" fmla="*/ 0 h 6858000"/>
              <a:gd name="connsiteX1-3" fmla="*/ 6817360 w 6817360"/>
              <a:gd name="connsiteY1-4" fmla="*/ 0 h 6858000"/>
              <a:gd name="connsiteX2-5" fmla="*/ 4500880 w 6817360"/>
              <a:gd name="connsiteY2-6" fmla="*/ 6847840 h 6858000"/>
              <a:gd name="connsiteX3-7" fmla="*/ 0 w 6817360"/>
              <a:gd name="connsiteY3-8" fmla="*/ 6858000 h 6858000"/>
              <a:gd name="connsiteX4-9" fmla="*/ 0 w 6817360"/>
              <a:gd name="connsiteY4-10" fmla="*/ 0 h 6858000"/>
              <a:gd name="connsiteX0-11" fmla="*/ 0 w 7345680"/>
              <a:gd name="connsiteY0-12" fmla="*/ 0 h 6858000"/>
              <a:gd name="connsiteX1-13" fmla="*/ 7345680 w 7345680"/>
              <a:gd name="connsiteY1-14" fmla="*/ 10160 h 6858000"/>
              <a:gd name="connsiteX2-15" fmla="*/ 4500880 w 7345680"/>
              <a:gd name="connsiteY2-16" fmla="*/ 6847840 h 6858000"/>
              <a:gd name="connsiteX3-17" fmla="*/ 0 w 7345680"/>
              <a:gd name="connsiteY3-18" fmla="*/ 6858000 h 6858000"/>
              <a:gd name="connsiteX4-19" fmla="*/ 0 w 7345680"/>
              <a:gd name="connsiteY4-2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45680" h="6858000">
                <a:moveTo>
                  <a:pt x="0" y="0"/>
                </a:moveTo>
                <a:lnTo>
                  <a:pt x="7345680" y="10160"/>
                </a:lnTo>
                <a:lnTo>
                  <a:pt x="4500880" y="68478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6200000">
            <a:off x="7359650" y="2025650"/>
            <a:ext cx="6858000" cy="2806700"/>
          </a:xfrm>
          <a:prstGeom prst="rtTriangle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07415" y="808990"/>
            <a:ext cx="6581140" cy="388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8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问题与解答</a:t>
            </a:r>
            <a:endParaRPr lang="en-US" altLang="zh-CN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Q&amp;A</a:t>
            </a:r>
          </a:p>
        </p:txBody>
      </p:sp>
      <p:pic>
        <p:nvPicPr>
          <p:cNvPr id="2" name="图片 1" descr="DI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5165" y="5553710"/>
            <a:ext cx="1007745" cy="1003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1710" y="5855970"/>
            <a:ext cx="35845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迪盈精密仪器   </a:t>
            </a:r>
            <a:r>
              <a:rPr lang="en-US" altLang="zh-CN" sz="2000">
                <a:solidFill>
                  <a:schemeClr val="bg1"/>
                </a:solidFill>
              </a:rPr>
              <a:t>Detectors Inc.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6708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迪盈（</a:t>
            </a:r>
            <a:r>
              <a:rPr lang="en-US" altLang="zh-CN" sz="3600" dirty="0"/>
              <a:t>DI</a:t>
            </a:r>
            <a:r>
              <a:rPr lang="zh-CN" altLang="en-US" sz="3600" dirty="0"/>
              <a:t>）公司简介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41400" y="1647825"/>
            <a:ext cx="3594100" cy="422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迪盈精密仪器美国公司（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 action="ppaction://hlinkfile"/>
              </a:rPr>
              <a:t>Detectors Incorporated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，简称 DI 或迪盈美国）于 2015 年在美国加州成立，创始人 Wing Lam 先生为美国知名的火焰探测科学家，发表过多篇学术论文，拥有多项发明专利。2017 年迪盈美国公司发布了第一款基于人工智能（AI）的光学火焰探测器，实现了毫秒级响应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、极低误报率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远距离探测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的完美结合，产品已取得了 FM、ATEX、IECEx、CE 等多项国际权威认证，已在美国本土的军工、半导体、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氢能源、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石油化工等行业应用，获得了客户的一致好评。  </a:t>
            </a:r>
          </a:p>
        </p:txBody>
      </p:sp>
      <p:pic>
        <p:nvPicPr>
          <p:cNvPr id="2" name="图片 1" descr="DI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  <p:pic>
        <p:nvPicPr>
          <p:cNvPr id="6" name="图片 5" descr="DI 员工合照（无水印）"/>
          <p:cNvPicPr>
            <a:picLocks noChangeAspect="1"/>
          </p:cNvPicPr>
          <p:nvPr/>
        </p:nvPicPr>
        <p:blipFill>
          <a:blip r:embed="rId4" cstate="print"/>
          <a:srcRect l="12458" t="10685" r="12350"/>
          <a:stretch>
            <a:fillRect/>
          </a:stretch>
        </p:blipFill>
        <p:spPr>
          <a:xfrm>
            <a:off x="5035550" y="1576705"/>
            <a:ext cx="5775960" cy="4363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A3A79B2-B1F0-4145-B78D-204DBAE2BB99}"/>
              </a:ext>
            </a:extLst>
          </p:cNvPr>
          <p:cNvSpPr txBox="1"/>
          <p:nvPr/>
        </p:nvSpPr>
        <p:spPr>
          <a:xfrm>
            <a:off x="7181850" y="4648200"/>
            <a:ext cx="8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5" action="ppaction://hlinkfile"/>
              </a:rPr>
              <a:t>1.JPG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B2D4B71-7736-4C6D-80EB-01E4E0E753B1}"/>
              </a:ext>
            </a:extLst>
          </p:cNvPr>
          <p:cNvSpPr txBox="1"/>
          <p:nvPr/>
        </p:nvSpPr>
        <p:spPr>
          <a:xfrm>
            <a:off x="4795325" y="6216253"/>
            <a:ext cx="295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>
                <a:solidFill>
                  <a:srgbClr val="FF0000"/>
                </a:solidFill>
              </a:rPr>
              <a:t>美国制造、中国控股的公司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8102600" cy="6858000"/>
          </a:xfrm>
          <a:custGeom>
            <a:avLst/>
            <a:gdLst>
              <a:gd name="connsiteX0" fmla="*/ 0 w 6817360"/>
              <a:gd name="connsiteY0" fmla="*/ 0 h 6858000"/>
              <a:gd name="connsiteX1" fmla="*/ 6817360 w 6817360"/>
              <a:gd name="connsiteY1" fmla="*/ 0 h 6858000"/>
              <a:gd name="connsiteX2" fmla="*/ 6817360 w 6817360"/>
              <a:gd name="connsiteY2" fmla="*/ 6858000 h 6858000"/>
              <a:gd name="connsiteX3" fmla="*/ 0 w 6817360"/>
              <a:gd name="connsiteY3" fmla="*/ 6858000 h 6858000"/>
              <a:gd name="connsiteX4" fmla="*/ 0 w 6817360"/>
              <a:gd name="connsiteY4" fmla="*/ 0 h 6858000"/>
              <a:gd name="connsiteX0-1" fmla="*/ 0 w 6817360"/>
              <a:gd name="connsiteY0-2" fmla="*/ 0 h 6858000"/>
              <a:gd name="connsiteX1-3" fmla="*/ 6817360 w 6817360"/>
              <a:gd name="connsiteY1-4" fmla="*/ 0 h 6858000"/>
              <a:gd name="connsiteX2-5" fmla="*/ 4500880 w 6817360"/>
              <a:gd name="connsiteY2-6" fmla="*/ 6847840 h 6858000"/>
              <a:gd name="connsiteX3-7" fmla="*/ 0 w 6817360"/>
              <a:gd name="connsiteY3-8" fmla="*/ 6858000 h 6858000"/>
              <a:gd name="connsiteX4-9" fmla="*/ 0 w 6817360"/>
              <a:gd name="connsiteY4-10" fmla="*/ 0 h 6858000"/>
              <a:gd name="connsiteX0-11" fmla="*/ 0 w 7345680"/>
              <a:gd name="connsiteY0-12" fmla="*/ 0 h 6858000"/>
              <a:gd name="connsiteX1-13" fmla="*/ 7345680 w 7345680"/>
              <a:gd name="connsiteY1-14" fmla="*/ 10160 h 6858000"/>
              <a:gd name="connsiteX2-15" fmla="*/ 4500880 w 7345680"/>
              <a:gd name="connsiteY2-16" fmla="*/ 6847840 h 6858000"/>
              <a:gd name="connsiteX3-17" fmla="*/ 0 w 7345680"/>
              <a:gd name="connsiteY3-18" fmla="*/ 6858000 h 6858000"/>
              <a:gd name="connsiteX4-19" fmla="*/ 0 w 7345680"/>
              <a:gd name="connsiteY4-2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45680" h="6858000">
                <a:moveTo>
                  <a:pt x="0" y="0"/>
                </a:moveTo>
                <a:lnTo>
                  <a:pt x="7345680" y="10160"/>
                </a:lnTo>
                <a:lnTo>
                  <a:pt x="4500880" y="68478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6200000">
            <a:off x="7359650" y="2025650"/>
            <a:ext cx="6858000" cy="2806700"/>
          </a:xfrm>
          <a:prstGeom prst="rtTriangle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07415" y="808990"/>
            <a:ext cx="6581140" cy="388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8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  <a:endParaRPr lang="en-US" altLang="zh-CN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Thanks</a:t>
            </a:r>
          </a:p>
        </p:txBody>
      </p:sp>
      <p:pic>
        <p:nvPicPr>
          <p:cNvPr id="2" name="图片 1" descr="DI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5165" y="5553710"/>
            <a:ext cx="1007745" cy="1003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1710" y="5855970"/>
            <a:ext cx="35845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迪盈精密仪器   </a:t>
            </a:r>
            <a:r>
              <a:rPr lang="en-US" altLang="zh-CN" sz="2000">
                <a:solidFill>
                  <a:schemeClr val="bg1"/>
                </a:solidFill>
              </a:rPr>
              <a:t>Detectors Inc.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38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迪盈</a:t>
            </a:r>
            <a:r>
              <a:rPr lang="zh-CN" altLang="en-US" sz="3600" dirty="0" smtClean="0"/>
              <a:t>中国</a:t>
            </a:r>
            <a:r>
              <a:rPr lang="zh-CN" altLang="en-US" sz="3600" dirty="0" smtClean="0"/>
              <a:t>组织架构</a:t>
            </a:r>
            <a:endParaRPr lang="zh-CN" altLang="en-US" sz="3600" dirty="0"/>
          </a:p>
        </p:txBody>
      </p:sp>
      <p:sp>
        <p:nvSpPr>
          <p:cNvPr id="3" name="文本框 2"/>
          <p:cNvSpPr txBox="1"/>
          <p:nvPr/>
        </p:nvSpPr>
        <p:spPr>
          <a:xfrm>
            <a:off x="4366577" y="4848199"/>
            <a:ext cx="7601845" cy="18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迪盈精密仪器（上海）有限公司（简称迪盈中国）专注服务于中国市场，与迪盈美国加州研发中心开展联合研发，陆续推出满足中国市场需求的产品、并获取中国相关认证，如CCCF、CNEX、NEPSI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迪盈中国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目前</a:t>
            </a:r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主要销售美国原装进口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产品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未来会扩展到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核心部件美国进口中国组装生产的火气精密探测产品，致力于为军工、半导体、氢能源、石油石化等众多行业客户提供技术领先、安全可靠的火气监测产品与解决方案。</a:t>
            </a:r>
          </a:p>
        </p:txBody>
      </p:sp>
      <p:pic>
        <p:nvPicPr>
          <p:cNvPr id="2" name="图片 1" descr="DI Logo"/>
          <p:cNvPicPr>
            <a:picLocks noChangeAspect="1"/>
          </p:cNvPicPr>
          <p:nvPr/>
        </p:nvPicPr>
        <p:blipFill>
          <a:blip r:embed="rId82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B2F79E6-C4C8-43DD-A92C-8211E1136992}"/>
              </a:ext>
            </a:extLst>
          </p:cNvPr>
          <p:cNvSpPr/>
          <p:nvPr/>
        </p:nvSpPr>
        <p:spPr>
          <a:xfrm>
            <a:off x="7412355" y="1985143"/>
            <a:ext cx="1776730" cy="2743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88398A9-EE0C-4227-BC7D-859B12DE5558}"/>
              </a:ext>
            </a:extLst>
          </p:cNvPr>
          <p:cNvSpPr/>
          <p:nvPr/>
        </p:nvSpPr>
        <p:spPr>
          <a:xfrm>
            <a:off x="922020" y="1936248"/>
            <a:ext cx="3374390" cy="3778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Line 64">
            <a:extLst>
              <a:ext uri="{FF2B5EF4-FFF2-40B4-BE49-F238E27FC236}">
                <a16:creationId xmlns="" xmlns:a16="http://schemas.microsoft.com/office/drawing/2014/main" id="{AEC02593-DBEE-4477-852F-34CE81D36085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rot="10800000" flipV="1">
            <a:off x="5925820" y="920248"/>
            <a:ext cx="6350" cy="1150620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sp>
        <p:nvSpPr>
          <p:cNvPr id="14" name="Line 65">
            <a:extLst>
              <a:ext uri="{FF2B5EF4-FFF2-40B4-BE49-F238E27FC236}">
                <a16:creationId xmlns="" xmlns:a16="http://schemas.microsoft.com/office/drawing/2014/main" id="{4EE52022-E5CE-4F02-9A44-562ADDC6E751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rot="10800000" flipH="1">
            <a:off x="2703830" y="2070233"/>
            <a:ext cx="7222490" cy="635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 dirty="0"/>
          </a:p>
        </p:txBody>
      </p:sp>
      <p:sp>
        <p:nvSpPr>
          <p:cNvPr id="15" name="Line 65">
            <a:extLst>
              <a:ext uri="{FF2B5EF4-FFF2-40B4-BE49-F238E27FC236}">
                <a16:creationId xmlns="" xmlns:a16="http://schemas.microsoft.com/office/drawing/2014/main" id="{039B6D8F-B078-4E8F-9085-F31A956369B6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10800000" flipH="1" flipV="1">
            <a:off x="1536065" y="2658243"/>
            <a:ext cx="2274570" cy="635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 dirty="0"/>
          </a:p>
        </p:txBody>
      </p:sp>
      <p:sp>
        <p:nvSpPr>
          <p:cNvPr id="16" name="Line 67">
            <a:extLst>
              <a:ext uri="{FF2B5EF4-FFF2-40B4-BE49-F238E27FC236}">
                <a16:creationId xmlns="" xmlns:a16="http://schemas.microsoft.com/office/drawing/2014/main" id="{4FA7059C-07D2-44BF-8021-5765CE8C113A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10800000" flipH="1" flipV="1">
            <a:off x="2714625" y="2486793"/>
            <a:ext cx="635" cy="177800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sp>
        <p:nvSpPr>
          <p:cNvPr id="17" name="Line 85">
            <a:extLst>
              <a:ext uri="{FF2B5EF4-FFF2-40B4-BE49-F238E27FC236}">
                <a16:creationId xmlns="" xmlns:a16="http://schemas.microsoft.com/office/drawing/2014/main" id="{5F404B5B-40C0-41A5-B7E2-8A0F512E53C9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10800000" flipH="1" flipV="1">
            <a:off x="2714625" y="2060073"/>
            <a:ext cx="635" cy="184785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A16F64F3-F923-4081-A25A-0356D5F6DA82}"/>
              </a:ext>
            </a:extLst>
          </p:cNvPr>
          <p:cNvGrpSpPr/>
          <p:nvPr/>
        </p:nvGrpSpPr>
        <p:grpSpPr>
          <a:xfrm>
            <a:off x="1964055" y="2214378"/>
            <a:ext cx="1572260" cy="305435"/>
            <a:chOff x="1668" y="3794"/>
            <a:chExt cx="1928" cy="435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B4E0C277-294E-4CE1-BC6A-08BCB0F61EB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740" y="3818"/>
              <a:ext cx="1701" cy="411"/>
            </a:xfrm>
            <a:prstGeom prst="rect">
              <a:avLst/>
            </a:prstGeom>
            <a:ln w="12700">
              <a:solidFill>
                <a:srgbClr val="70AD47"/>
              </a:solidFill>
            </a:ln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20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13E83CB6-A1B9-4799-A2ED-68337631B234}"/>
                </a:ext>
              </a:extLst>
            </p:cNvPr>
            <p:cNvSpPr txBox="1"/>
            <p:nvPr>
              <p:custDataLst>
                <p:tags r:id="rId80"/>
              </p:custDataLst>
            </p:nvPr>
          </p:nvSpPr>
          <p:spPr>
            <a:xfrm>
              <a:off x="1668" y="3794"/>
              <a:ext cx="1928" cy="367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zh-CN" altLang="en-US" sz="1400" spc="150">
                  <a:solidFill>
                    <a:srgbClr val="000000"/>
                  </a:solidFill>
                </a:rPr>
                <a:t>市场</a:t>
              </a:r>
              <a:r>
                <a:rPr lang="en-US" altLang="zh-CN" sz="1400" spc="150">
                  <a:solidFill>
                    <a:srgbClr val="000000"/>
                  </a:solidFill>
                </a:rPr>
                <a:t>&amp;</a:t>
              </a:r>
              <a:r>
                <a:rPr lang="zh-CN" altLang="en-US" sz="1400" spc="150">
                  <a:solidFill>
                    <a:srgbClr val="000000"/>
                  </a:solidFill>
                </a:rPr>
                <a:t>销售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E7018416-C8B2-48CF-9DFE-C0FACDB894BD}"/>
              </a:ext>
            </a:extLst>
          </p:cNvPr>
          <p:cNvGrpSpPr/>
          <p:nvPr/>
        </p:nvGrpSpPr>
        <p:grpSpPr>
          <a:xfrm>
            <a:off x="3542919" y="2658243"/>
            <a:ext cx="449125" cy="2065655"/>
            <a:chOff x="4718" y="4762"/>
            <a:chExt cx="551" cy="2944"/>
          </a:xfrm>
        </p:grpSpPr>
        <p:sp>
          <p:nvSpPr>
            <p:cNvPr id="22" name="Line 85">
              <a:extLst>
                <a:ext uri="{FF2B5EF4-FFF2-40B4-BE49-F238E27FC236}">
                  <a16:creationId xmlns="" xmlns:a16="http://schemas.microsoft.com/office/drawing/2014/main" id="{26EEAD7D-0736-45E4-858C-268E45BC7DA7}"/>
                </a:ext>
              </a:extLst>
            </p:cNvPr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 rot="10800000" flipV="1">
              <a:off x="5047" y="4762"/>
              <a:ext cx="1" cy="244"/>
            </a:xfrm>
            <a:prstGeom prst="line">
              <a:avLst/>
            </a:prstGeom>
            <a:ln w="12700">
              <a:solidFill>
                <a:srgbClr val="70AD47"/>
              </a:solidFill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vert="horz" wrap="square" lIns="68580" tIns="34290" rIns="68580" bIns="3429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67DF18C9-E5A0-48A8-8BD9-12CEC8D15E1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 rot="16200000">
              <a:off x="3740" y="6003"/>
              <a:ext cx="2567" cy="411"/>
            </a:xfrm>
            <a:prstGeom prst="rect">
              <a:avLst/>
            </a:prstGeom>
            <a:ln w="12700">
              <a:solidFill>
                <a:srgbClr val="70AD47"/>
              </a:solidFill>
            </a:ln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7AC4BA80-B4E9-493E-B61B-A3BB1ACEAA1C}"/>
                </a:ext>
              </a:extLst>
            </p:cNvPr>
            <p:cNvSpPr txBox="1"/>
            <p:nvPr>
              <p:custDataLst>
                <p:tags r:id="rId78"/>
              </p:custDataLst>
            </p:nvPr>
          </p:nvSpPr>
          <p:spPr>
            <a:xfrm>
              <a:off x="4718" y="4782"/>
              <a:ext cx="551" cy="2924"/>
            </a:xfrm>
            <a:prstGeom prst="rect">
              <a:avLst/>
            </a:prstGeom>
            <a:noFill/>
          </p:spPr>
          <p:txBody>
            <a:bodyPr vert="eaVert" wrap="square" rtlCol="0"/>
            <a:lstStyle/>
            <a:p>
              <a:pPr algn="ctr"/>
              <a:r>
                <a:rPr lang="zh-CN" altLang="en-US" sz="1400" spc="150" dirty="0">
                  <a:solidFill>
                    <a:srgbClr val="000000"/>
                  </a:solidFill>
                </a:rPr>
                <a:t>销售</a:t>
              </a:r>
              <a:r>
                <a:rPr lang="zh-CN" altLang="en-US" sz="1400" spc="150" dirty="0" smtClean="0">
                  <a:solidFill>
                    <a:srgbClr val="000000"/>
                  </a:solidFill>
                </a:rPr>
                <a:t>经理</a:t>
              </a:r>
              <a:endParaRPr lang="zh-CN" altLang="en-US" sz="1400" spc="150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Line 65">
            <a:extLst>
              <a:ext uri="{FF2B5EF4-FFF2-40B4-BE49-F238E27FC236}">
                <a16:creationId xmlns="" xmlns:a16="http://schemas.microsoft.com/office/drawing/2014/main" id="{516A3EBD-AE4A-421C-B123-0CB3D27B1EE2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10800000" flipH="1">
            <a:off x="5147945" y="2667133"/>
            <a:ext cx="1521460" cy="9525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 dirty="0"/>
          </a:p>
        </p:txBody>
      </p:sp>
      <p:sp>
        <p:nvSpPr>
          <p:cNvPr id="26" name="Line 67">
            <a:extLst>
              <a:ext uri="{FF2B5EF4-FFF2-40B4-BE49-F238E27FC236}">
                <a16:creationId xmlns="" xmlns:a16="http://schemas.microsoft.com/office/drawing/2014/main" id="{804A8167-06F4-44F9-B34D-F409B8CCBBF9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0800000" flipV="1">
            <a:off x="5852160" y="2494413"/>
            <a:ext cx="635" cy="169545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sp>
        <p:nvSpPr>
          <p:cNvPr id="27" name="Line 85">
            <a:extLst>
              <a:ext uri="{FF2B5EF4-FFF2-40B4-BE49-F238E27FC236}">
                <a16:creationId xmlns="" xmlns:a16="http://schemas.microsoft.com/office/drawing/2014/main" id="{8706B005-C083-4F56-8A85-C7D42E0A843B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0800000" flipV="1">
            <a:off x="5861050" y="2067693"/>
            <a:ext cx="635" cy="176530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48776CAA-02DA-47D9-85EF-7B9231C20A12}"/>
              </a:ext>
            </a:extLst>
          </p:cNvPr>
          <p:cNvGrpSpPr/>
          <p:nvPr/>
        </p:nvGrpSpPr>
        <p:grpSpPr>
          <a:xfrm>
            <a:off x="5126355" y="2222633"/>
            <a:ext cx="1504315" cy="306705"/>
            <a:chOff x="6281" y="3795"/>
            <a:chExt cx="1844" cy="437"/>
          </a:xfrm>
        </p:grpSpPr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2C76D679-750A-46E1-BF08-1935A37AE8C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333" y="3821"/>
              <a:ext cx="1701" cy="411"/>
            </a:xfrm>
            <a:prstGeom prst="rect">
              <a:avLst/>
            </a:prstGeom>
            <a:ln w="12700">
              <a:solidFill>
                <a:srgbClr val="70AD47"/>
              </a:solidFill>
            </a:ln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20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BFACCE94-EA96-48DC-BFB1-6E106BBC1EF9}"/>
                </a:ext>
              </a:extLst>
            </p:cNvPr>
            <p:cNvSpPr txBox="1"/>
            <p:nvPr>
              <p:custDataLst>
                <p:tags r:id="rId75"/>
              </p:custDataLst>
            </p:nvPr>
          </p:nvSpPr>
          <p:spPr>
            <a:xfrm>
              <a:off x="6281" y="3795"/>
              <a:ext cx="1844" cy="367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zh-CN" altLang="en-US" sz="1400" spc="150">
                  <a:solidFill>
                    <a:srgbClr val="000000"/>
                  </a:solidFill>
                </a:rPr>
                <a:t>产品</a:t>
              </a:r>
              <a:r>
                <a:rPr lang="en-US" altLang="zh-CN" sz="1400" spc="150">
                  <a:solidFill>
                    <a:srgbClr val="000000"/>
                  </a:solidFill>
                </a:rPr>
                <a:t>&amp;</a:t>
              </a:r>
              <a:r>
                <a:rPr lang="zh-CN" altLang="en-US" sz="1400" spc="150">
                  <a:solidFill>
                    <a:srgbClr val="000000"/>
                  </a:solidFill>
                </a:rPr>
                <a:t>研发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351425FF-1708-4594-8379-36F85345F3C5}"/>
              </a:ext>
            </a:extLst>
          </p:cNvPr>
          <p:cNvGrpSpPr/>
          <p:nvPr/>
        </p:nvGrpSpPr>
        <p:grpSpPr>
          <a:xfrm>
            <a:off x="4951235" y="2663323"/>
            <a:ext cx="408485" cy="1896808"/>
            <a:chOff x="5382" y="3697"/>
            <a:chExt cx="501" cy="2703"/>
          </a:xfrm>
        </p:grpSpPr>
        <p:sp>
          <p:nvSpPr>
            <p:cNvPr id="32" name="Line 84">
              <a:extLst>
                <a:ext uri="{FF2B5EF4-FFF2-40B4-BE49-F238E27FC236}">
                  <a16:creationId xmlns="" xmlns:a16="http://schemas.microsoft.com/office/drawing/2014/main" id="{66461567-E967-4CDF-B2AA-938C43E1BAB2}"/>
                </a:ext>
              </a:extLst>
            </p:cNvPr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 rot="10800000" flipV="1">
              <a:off x="5623" y="3697"/>
              <a:ext cx="0" cy="622"/>
            </a:xfrm>
            <a:prstGeom prst="line">
              <a:avLst/>
            </a:prstGeom>
            <a:ln w="12700">
              <a:solidFill>
                <a:srgbClr val="70AD47"/>
              </a:solidFill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vert="horz" wrap="square" lIns="68580" tIns="34290" rIns="68580" bIns="3429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0A5F05B3-3C73-4318-A626-636948C90E9A}"/>
                </a:ext>
              </a:extLst>
            </p:cNvPr>
            <p:cNvGrpSpPr/>
            <p:nvPr/>
          </p:nvGrpSpPr>
          <p:grpSpPr>
            <a:xfrm>
              <a:off x="5382" y="4184"/>
              <a:ext cx="501" cy="2216"/>
              <a:chOff x="5877" y="5276"/>
              <a:chExt cx="501" cy="1878"/>
            </a:xfrm>
          </p:grpSpPr>
          <p:sp>
            <p:nvSpPr>
              <p:cNvPr id="34" name="矩形 33">
                <a:extLst>
                  <a:ext uri="{FF2B5EF4-FFF2-40B4-BE49-F238E27FC236}">
                    <a16:creationId xmlns="" xmlns:a16="http://schemas.microsoft.com/office/drawing/2014/main" id="{7056A8B7-3F87-47C5-B9CD-A9D3DF5E6751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 rot="16200000">
                <a:off x="5277" y="6035"/>
                <a:ext cx="1701" cy="41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70AD47"/>
                </a:solidFill>
              </a:ln>
            </p:spPr>
            <p:style>
              <a:lnRef idx="2">
                <a:srgbClr val="70AD47"/>
              </a:lnRef>
              <a:fillRef idx="1">
                <a:sysClr val="window" lastClr="FFFFFF"/>
              </a:fillRef>
              <a:effectRef idx="0">
                <a:srgbClr val="70AD47"/>
              </a:effectRef>
              <a:fontRef idx="minor">
                <a:srgbClr val="000000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id="{9C6D429C-35D9-4A23-B92F-46F87ED56190}"/>
                  </a:ext>
                </a:extLst>
              </p:cNvPr>
              <p:cNvSpPr txBox="1"/>
              <p:nvPr>
                <p:custDataLst>
                  <p:tags r:id="rId73"/>
                </p:custDataLst>
              </p:nvPr>
            </p:nvSpPr>
            <p:spPr>
              <a:xfrm>
                <a:off x="5877" y="5276"/>
                <a:ext cx="501" cy="1878"/>
              </a:xfrm>
              <a:prstGeom prst="rect">
                <a:avLst/>
              </a:prstGeom>
              <a:noFill/>
            </p:spPr>
            <p:txBody>
              <a:bodyPr vert="eaVert" wrap="square" rtlCol="0"/>
              <a:lstStyle/>
              <a:p>
                <a:pPr algn="ctr"/>
                <a:r>
                  <a:rPr lang="zh-CN" altLang="en-US" sz="1400" spc="150">
                    <a:solidFill>
                      <a:schemeClr val="tx1"/>
                    </a:solidFill>
                  </a:rPr>
                  <a:t>软件工程师</a:t>
                </a: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737793CC-EAC1-445C-ADDC-D75B96FC998B}"/>
              </a:ext>
            </a:extLst>
          </p:cNvPr>
          <p:cNvGrpSpPr/>
          <p:nvPr/>
        </p:nvGrpSpPr>
        <p:grpSpPr>
          <a:xfrm>
            <a:off x="4902835" y="572903"/>
            <a:ext cx="2004695" cy="347980"/>
            <a:chOff x="6328" y="385"/>
            <a:chExt cx="1701" cy="411"/>
          </a:xfrm>
        </p:grpSpPr>
        <p:sp>
          <p:nvSpPr>
            <p:cNvPr id="37" name="矩形 36">
              <a:extLst>
                <a:ext uri="{FF2B5EF4-FFF2-40B4-BE49-F238E27FC236}">
                  <a16:creationId xmlns="" xmlns:a16="http://schemas.microsoft.com/office/drawing/2014/main" id="{AEE3537C-0556-42AB-882E-C131D32C15B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328" y="385"/>
              <a:ext cx="1701" cy="411"/>
            </a:xfrm>
            <a:prstGeom prst="rect">
              <a:avLst/>
            </a:prstGeom>
            <a:ln w="12700">
              <a:solidFill>
                <a:srgbClr val="70AD47"/>
              </a:solidFill>
            </a:ln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20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05E5FDCB-ADFD-40DE-B1AC-5356176232C6}"/>
                </a:ext>
              </a:extLst>
            </p:cNvPr>
            <p:cNvSpPr txBox="1"/>
            <p:nvPr>
              <p:custDataLst>
                <p:tags r:id="rId70"/>
              </p:custDataLst>
            </p:nvPr>
          </p:nvSpPr>
          <p:spPr>
            <a:xfrm>
              <a:off x="6412" y="385"/>
              <a:ext cx="1564" cy="367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zh-CN" altLang="en-US" sz="1400" spc="150" dirty="0" smtClean="0">
                  <a:solidFill>
                    <a:srgbClr val="000000"/>
                  </a:solidFill>
                </a:rPr>
                <a:t>集团常务副总理</a:t>
              </a:r>
              <a:endParaRPr lang="en-US" altLang="zh-CN" sz="1400" spc="150" dirty="0" smtClean="0">
                <a:solidFill>
                  <a:srgbClr val="000000"/>
                </a:solidFill>
              </a:endParaRPr>
            </a:p>
            <a:p>
              <a:pPr algn="ctr"/>
              <a:endParaRPr lang="zh-CN" altLang="en-US" sz="1400" spc="150" dirty="0">
                <a:solidFill>
                  <a:srgbClr val="000000"/>
                </a:solidFill>
              </a:endParaRPr>
            </a:p>
          </p:txBody>
        </p:sp>
      </p:grpSp>
      <p:sp>
        <p:nvSpPr>
          <p:cNvPr id="39" name="Line 66">
            <a:extLst>
              <a:ext uri="{FF2B5EF4-FFF2-40B4-BE49-F238E27FC236}">
                <a16:creationId xmlns="" xmlns:a16="http://schemas.microsoft.com/office/drawing/2014/main" id="{C058AE85-9750-4B72-8BD8-8C2B404DE0E1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0800000" flipH="1">
            <a:off x="5940425" y="1740668"/>
            <a:ext cx="1267460" cy="0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135ED4F3-F046-4BB6-9FF2-6E219408B21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45907" y="1597421"/>
            <a:ext cx="2294255" cy="288290"/>
          </a:xfrm>
          <a:prstGeom prst="rect">
            <a:avLst/>
          </a:prstGeom>
          <a:solidFill>
            <a:schemeClr val="bg1"/>
          </a:solidFill>
          <a:ln w="12700">
            <a:solidFill>
              <a:srgbClr val="70AD47"/>
            </a:solidFill>
          </a:ln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200"/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1A526345-4138-40FC-9913-F018B17675D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276465" y="1572393"/>
            <a:ext cx="2225675" cy="257810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zh-CN" altLang="en-US" sz="1400" spc="150" dirty="0" smtClean="0">
                <a:solidFill>
                  <a:srgbClr val="000000"/>
                </a:solidFill>
              </a:rPr>
              <a:t>总经办</a:t>
            </a:r>
            <a:endParaRPr lang="zh-CN" altLang="en-US" sz="1400" spc="150" dirty="0">
              <a:solidFill>
                <a:srgbClr val="000000"/>
              </a:solidFill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2AD31436-B4D1-442A-8192-DE91F7133AFF}"/>
              </a:ext>
            </a:extLst>
          </p:cNvPr>
          <p:cNvGrpSpPr/>
          <p:nvPr/>
        </p:nvGrpSpPr>
        <p:grpSpPr>
          <a:xfrm>
            <a:off x="4998085" y="1178058"/>
            <a:ext cx="1991995" cy="305435"/>
            <a:chOff x="6154" y="1517"/>
            <a:chExt cx="2063" cy="435"/>
          </a:xfrm>
        </p:grpSpPr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3FB15324-9C15-48D4-9118-306860ABB61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328" y="1541"/>
              <a:ext cx="1701" cy="411"/>
            </a:xfrm>
            <a:prstGeom prst="rect">
              <a:avLst/>
            </a:prstGeom>
            <a:ln w="12700">
              <a:solidFill>
                <a:srgbClr val="70AD47"/>
              </a:solidFill>
            </a:ln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120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30AB2825-C640-4E4A-B3BE-83D6CFC1592B}"/>
                </a:ext>
              </a:extLst>
            </p:cNvPr>
            <p:cNvSpPr txBox="1"/>
            <p:nvPr>
              <p:custDataLst>
                <p:tags r:id="rId68"/>
              </p:custDataLst>
            </p:nvPr>
          </p:nvSpPr>
          <p:spPr>
            <a:xfrm>
              <a:off x="6154" y="1517"/>
              <a:ext cx="2063" cy="367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zh-CN" altLang="en-US" sz="1400" dirty="0">
                  <a:solidFill>
                    <a:srgbClr val="000000"/>
                  </a:solidFill>
                </a:rPr>
                <a:t>总经理 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4E782B1A-9423-4F84-80BE-874139E6D7CE}"/>
              </a:ext>
            </a:extLst>
          </p:cNvPr>
          <p:cNvGrpSpPr/>
          <p:nvPr/>
        </p:nvGrpSpPr>
        <p:grpSpPr>
          <a:xfrm>
            <a:off x="3053258" y="2658243"/>
            <a:ext cx="449125" cy="2065655"/>
            <a:chOff x="4707" y="4762"/>
            <a:chExt cx="551" cy="2944"/>
          </a:xfrm>
        </p:grpSpPr>
        <p:sp>
          <p:nvSpPr>
            <p:cNvPr id="46" name="Line 85">
              <a:extLst>
                <a:ext uri="{FF2B5EF4-FFF2-40B4-BE49-F238E27FC236}">
                  <a16:creationId xmlns="" xmlns:a16="http://schemas.microsoft.com/office/drawing/2014/main" id="{CAAE4EC4-6F92-4F77-A1A6-19D95A6B512A}"/>
                </a:ext>
              </a:extLst>
            </p:cNvPr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rot="10800000" flipV="1">
              <a:off x="5047" y="4762"/>
              <a:ext cx="1" cy="244"/>
            </a:xfrm>
            <a:prstGeom prst="line">
              <a:avLst/>
            </a:prstGeom>
            <a:ln w="12700">
              <a:solidFill>
                <a:srgbClr val="70AD47"/>
              </a:solidFill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vert="horz" wrap="square" lIns="68580" tIns="34290" rIns="68580" bIns="3429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47" name="矩形 46">
              <a:extLst>
                <a:ext uri="{FF2B5EF4-FFF2-40B4-BE49-F238E27FC236}">
                  <a16:creationId xmlns="" xmlns:a16="http://schemas.microsoft.com/office/drawing/2014/main" id="{D7FF0F72-1B11-43E2-9A8E-19CAAF36D6E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 rot="16200000">
              <a:off x="3740" y="6003"/>
              <a:ext cx="2567" cy="411"/>
            </a:xfrm>
            <a:prstGeom prst="rect">
              <a:avLst/>
            </a:prstGeom>
            <a:ln w="12700">
              <a:solidFill>
                <a:srgbClr val="70AD47"/>
              </a:solidFill>
            </a:ln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="" xmlns:a16="http://schemas.microsoft.com/office/drawing/2014/main" id="{0AB33252-FB5D-44CF-961F-2C1B341ED58A}"/>
                </a:ext>
              </a:extLst>
            </p:cNvPr>
            <p:cNvSpPr txBox="1"/>
            <p:nvPr>
              <p:custDataLst>
                <p:tags r:id="rId66"/>
              </p:custDataLst>
            </p:nvPr>
          </p:nvSpPr>
          <p:spPr>
            <a:xfrm>
              <a:off x="4707" y="4782"/>
              <a:ext cx="551" cy="2924"/>
            </a:xfrm>
            <a:prstGeom prst="rect">
              <a:avLst/>
            </a:prstGeom>
            <a:noFill/>
          </p:spPr>
          <p:txBody>
            <a:bodyPr vert="eaVert" wrap="square" rtlCol="0"/>
            <a:lstStyle/>
            <a:p>
              <a:pPr algn="ctr"/>
              <a:r>
                <a:rPr lang="zh-CN" altLang="en-US" sz="1400" spc="150" dirty="0">
                  <a:solidFill>
                    <a:srgbClr val="000000"/>
                  </a:solidFill>
                </a:rPr>
                <a:t>市场</a:t>
              </a:r>
              <a:r>
                <a:rPr lang="zh-CN" altLang="en-US" sz="1400" spc="150" dirty="0" smtClean="0">
                  <a:solidFill>
                    <a:srgbClr val="000000"/>
                  </a:solidFill>
                </a:rPr>
                <a:t>总监</a:t>
              </a:r>
              <a:endParaRPr lang="zh-CN" altLang="en-US" sz="1400" spc="1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21275671-3CF5-453B-AB97-600F357DEB00}"/>
              </a:ext>
            </a:extLst>
          </p:cNvPr>
          <p:cNvGrpSpPr/>
          <p:nvPr/>
        </p:nvGrpSpPr>
        <p:grpSpPr>
          <a:xfrm>
            <a:off x="1276045" y="2640463"/>
            <a:ext cx="449125" cy="2065655"/>
            <a:chOff x="4729" y="4762"/>
            <a:chExt cx="551" cy="2944"/>
          </a:xfrm>
        </p:grpSpPr>
        <p:sp>
          <p:nvSpPr>
            <p:cNvPr id="50" name="Line 85">
              <a:extLst>
                <a:ext uri="{FF2B5EF4-FFF2-40B4-BE49-F238E27FC236}">
                  <a16:creationId xmlns="" xmlns:a16="http://schemas.microsoft.com/office/drawing/2014/main" id="{935546A6-95A3-41D3-9C8C-A46123900D07}"/>
                </a:ext>
              </a:extLst>
            </p:cNvPr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 rot="10800000" flipV="1">
              <a:off x="5047" y="4762"/>
              <a:ext cx="1" cy="244"/>
            </a:xfrm>
            <a:prstGeom prst="line">
              <a:avLst/>
            </a:prstGeom>
            <a:ln w="12700">
              <a:solidFill>
                <a:srgbClr val="70AD47"/>
              </a:solidFill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vert="horz" wrap="square" lIns="68580" tIns="34290" rIns="68580" bIns="3429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F7B45882-FA46-4351-81B3-1CB09852064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 rot="16200000">
              <a:off x="3740" y="6003"/>
              <a:ext cx="2567" cy="411"/>
            </a:xfrm>
            <a:prstGeom prst="rect">
              <a:avLst/>
            </a:prstGeom>
            <a:ln w="12700">
              <a:solidFill>
                <a:srgbClr val="70AD47"/>
              </a:solidFill>
            </a:ln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="" xmlns:a16="http://schemas.microsoft.com/office/drawing/2014/main" id="{38DB6791-4D5C-4D7B-A5B6-CEF24603FED6}"/>
                </a:ext>
              </a:extLst>
            </p:cNvPr>
            <p:cNvSpPr txBox="1"/>
            <p:nvPr>
              <p:custDataLst>
                <p:tags r:id="rId63"/>
              </p:custDataLst>
            </p:nvPr>
          </p:nvSpPr>
          <p:spPr>
            <a:xfrm>
              <a:off x="4729" y="4782"/>
              <a:ext cx="551" cy="2924"/>
            </a:xfrm>
            <a:prstGeom prst="rect">
              <a:avLst/>
            </a:prstGeom>
            <a:noFill/>
          </p:spPr>
          <p:txBody>
            <a:bodyPr vert="eaVert" wrap="square" rtlCol="0"/>
            <a:lstStyle/>
            <a:p>
              <a:pPr algn="ctr"/>
              <a:r>
                <a:rPr lang="zh-CN" altLang="en-US" sz="1400" spc="150" dirty="0">
                  <a:solidFill>
                    <a:srgbClr val="000000"/>
                  </a:solidFill>
                </a:rPr>
                <a:t>销售</a:t>
              </a:r>
              <a:r>
                <a:rPr lang="zh-CN" altLang="en-US" sz="1400" spc="150" dirty="0" smtClean="0">
                  <a:solidFill>
                    <a:srgbClr val="000000"/>
                  </a:solidFill>
                </a:rPr>
                <a:t>总监</a:t>
              </a:r>
              <a:endParaRPr lang="zh-CN" altLang="en-US" sz="1400" spc="1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CE11013F-A3E0-4944-8A09-51D47B3930A7}"/>
              </a:ext>
            </a:extLst>
          </p:cNvPr>
          <p:cNvGrpSpPr/>
          <p:nvPr/>
        </p:nvGrpSpPr>
        <p:grpSpPr>
          <a:xfrm>
            <a:off x="1735708" y="2645807"/>
            <a:ext cx="449125" cy="2065655"/>
            <a:chOff x="4718" y="4762"/>
            <a:chExt cx="551" cy="2944"/>
          </a:xfrm>
        </p:grpSpPr>
        <p:sp>
          <p:nvSpPr>
            <p:cNvPr id="54" name="Line 85">
              <a:extLst>
                <a:ext uri="{FF2B5EF4-FFF2-40B4-BE49-F238E27FC236}">
                  <a16:creationId xmlns="" xmlns:a16="http://schemas.microsoft.com/office/drawing/2014/main" id="{C16D80C7-898E-4271-83E8-4E873F9E15BB}"/>
                </a:ext>
              </a:extLst>
            </p:cNvPr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rot="10800000" flipV="1">
              <a:off x="5047" y="4762"/>
              <a:ext cx="1" cy="244"/>
            </a:xfrm>
            <a:prstGeom prst="line">
              <a:avLst/>
            </a:prstGeom>
            <a:ln w="12700">
              <a:solidFill>
                <a:srgbClr val="70AD47"/>
              </a:solidFill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vert="horz" wrap="square" lIns="68580" tIns="34290" rIns="68580" bIns="3429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6="http://schemas.microsoft.com/office/drawing/2014/main" id="{25D89397-A013-49A6-BD2C-F20A87CD53F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 rot="16200000">
              <a:off x="3740" y="6003"/>
              <a:ext cx="2567" cy="411"/>
            </a:xfrm>
            <a:prstGeom prst="rect">
              <a:avLst/>
            </a:prstGeom>
            <a:ln w="12700">
              <a:solidFill>
                <a:srgbClr val="70AD47"/>
              </a:solidFill>
            </a:ln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="" xmlns:a16="http://schemas.microsoft.com/office/drawing/2014/main" id="{8B5462C5-28F2-4178-A09A-4E3D7ADE507F}"/>
                </a:ext>
              </a:extLst>
            </p:cNvPr>
            <p:cNvSpPr txBox="1"/>
            <p:nvPr>
              <p:custDataLst>
                <p:tags r:id="rId60"/>
              </p:custDataLst>
            </p:nvPr>
          </p:nvSpPr>
          <p:spPr>
            <a:xfrm>
              <a:off x="4718" y="4782"/>
              <a:ext cx="551" cy="2924"/>
            </a:xfrm>
            <a:prstGeom prst="rect">
              <a:avLst/>
            </a:prstGeom>
            <a:noFill/>
          </p:spPr>
          <p:txBody>
            <a:bodyPr vert="eaVert" wrap="square" rtlCol="0"/>
            <a:lstStyle/>
            <a:p>
              <a:pPr algn="ctr"/>
              <a:r>
                <a:rPr lang="zh-CN" altLang="en-US" sz="1400" spc="150" dirty="0">
                  <a:solidFill>
                    <a:srgbClr val="000000"/>
                  </a:solidFill>
                </a:rPr>
                <a:t>行业</a:t>
              </a:r>
              <a:r>
                <a:rPr lang="zh-CN" altLang="en-US" sz="1400" spc="150" dirty="0" smtClean="0">
                  <a:solidFill>
                    <a:srgbClr val="000000"/>
                  </a:solidFill>
                </a:rPr>
                <a:t>总监</a:t>
              </a:r>
              <a:endParaRPr lang="zh-CN" altLang="en-US" sz="1400" spc="150" dirty="0">
                <a:solidFill>
                  <a:srgbClr val="000000"/>
                </a:solidFill>
              </a:endParaRPr>
            </a:p>
          </p:txBody>
        </p:sp>
      </p:grpSp>
      <p:sp>
        <p:nvSpPr>
          <p:cNvPr id="57" name="Line 65">
            <a:extLst>
              <a:ext uri="{FF2B5EF4-FFF2-40B4-BE49-F238E27FC236}">
                <a16:creationId xmlns="" xmlns:a16="http://schemas.microsoft.com/office/drawing/2014/main" id="{F15E4967-4D7A-4775-A4DF-0991AE2798A2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rot="10800000" flipH="1">
            <a:off x="7705090" y="2668403"/>
            <a:ext cx="1206500" cy="8255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 dirty="0"/>
          </a:p>
        </p:txBody>
      </p:sp>
      <p:sp>
        <p:nvSpPr>
          <p:cNvPr id="58" name="Line 84">
            <a:extLst>
              <a:ext uri="{FF2B5EF4-FFF2-40B4-BE49-F238E27FC236}">
                <a16:creationId xmlns="" xmlns:a16="http://schemas.microsoft.com/office/drawing/2014/main" id="{FF00F903-ECF7-4591-B0BF-5E6FD20FF023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rot="10800000" flipV="1">
            <a:off x="8242935" y="2660783"/>
            <a:ext cx="1905" cy="452120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sp>
        <p:nvSpPr>
          <p:cNvPr id="59" name="Line 85">
            <a:extLst>
              <a:ext uri="{FF2B5EF4-FFF2-40B4-BE49-F238E27FC236}">
                <a16:creationId xmlns="" xmlns:a16="http://schemas.microsoft.com/office/drawing/2014/main" id="{2720A606-68CC-426F-953D-B9B4F9ACB9DA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rot="10800000" flipV="1">
            <a:off x="8910320" y="2670308"/>
            <a:ext cx="635" cy="436245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sp>
        <p:nvSpPr>
          <p:cNvPr id="60" name="Line 67">
            <a:extLst>
              <a:ext uri="{FF2B5EF4-FFF2-40B4-BE49-F238E27FC236}">
                <a16:creationId xmlns="" xmlns:a16="http://schemas.microsoft.com/office/drawing/2014/main" id="{539B5876-F638-4755-8297-EC4EFEFC18B4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10800000" flipH="1" flipV="1">
            <a:off x="8242300" y="2496318"/>
            <a:ext cx="635" cy="167640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sp>
        <p:nvSpPr>
          <p:cNvPr id="61" name="Line 85">
            <a:extLst>
              <a:ext uri="{FF2B5EF4-FFF2-40B4-BE49-F238E27FC236}">
                <a16:creationId xmlns="" xmlns:a16="http://schemas.microsoft.com/office/drawing/2014/main" id="{9597DD22-E6F8-4F2E-8C1A-FE4314CC75EE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10800000" flipV="1">
            <a:off x="8242300" y="2069598"/>
            <a:ext cx="635" cy="174625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grpSp>
        <p:nvGrpSpPr>
          <p:cNvPr id="62" name="组合 61">
            <a:extLst>
              <a:ext uri="{FF2B5EF4-FFF2-40B4-BE49-F238E27FC236}">
                <a16:creationId xmlns="" xmlns:a16="http://schemas.microsoft.com/office/drawing/2014/main" id="{7718401C-9783-4FDF-A0D7-C655A72F3F8F}"/>
              </a:ext>
            </a:extLst>
          </p:cNvPr>
          <p:cNvGrpSpPr/>
          <p:nvPr/>
        </p:nvGrpSpPr>
        <p:grpSpPr>
          <a:xfrm>
            <a:off x="7506335" y="2224538"/>
            <a:ext cx="1504315" cy="306705"/>
            <a:chOff x="6281" y="3795"/>
            <a:chExt cx="1844" cy="437"/>
          </a:xfrm>
        </p:grpSpPr>
        <p:sp>
          <p:nvSpPr>
            <p:cNvPr id="63" name="矩形 62">
              <a:extLst>
                <a:ext uri="{FF2B5EF4-FFF2-40B4-BE49-F238E27FC236}">
                  <a16:creationId xmlns="" xmlns:a16="http://schemas.microsoft.com/office/drawing/2014/main" id="{1CAFE0EB-0B2A-48E8-873A-6D63FFE43E0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333" y="3821"/>
              <a:ext cx="1701" cy="411"/>
            </a:xfrm>
            <a:prstGeom prst="rect">
              <a:avLst/>
            </a:prstGeom>
            <a:ln w="12700">
              <a:solidFill>
                <a:srgbClr val="70AD47"/>
              </a:solidFill>
            </a:ln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200"/>
            </a:p>
          </p:txBody>
        </p:sp>
        <p:sp>
          <p:nvSpPr>
            <p:cNvPr id="64" name="文本框 63">
              <a:extLst>
                <a:ext uri="{FF2B5EF4-FFF2-40B4-BE49-F238E27FC236}">
                  <a16:creationId xmlns="" xmlns:a16="http://schemas.microsoft.com/office/drawing/2014/main" id="{6E5E25B1-245B-4EE5-8370-C0048B6C4C2A}"/>
                </a:ext>
              </a:extLst>
            </p:cNvPr>
            <p:cNvSpPr txBox="1"/>
            <p:nvPr>
              <p:custDataLst>
                <p:tags r:id="rId57"/>
              </p:custDataLst>
            </p:nvPr>
          </p:nvSpPr>
          <p:spPr>
            <a:xfrm>
              <a:off x="6281" y="3795"/>
              <a:ext cx="1844" cy="367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zh-CN" altLang="en-US" sz="1400" spc="150">
                  <a:solidFill>
                    <a:srgbClr val="000000"/>
                  </a:solidFill>
                </a:rPr>
                <a:t>生产</a:t>
              </a:r>
              <a:r>
                <a:rPr lang="en-US" altLang="zh-CN" sz="1400" spc="150">
                  <a:solidFill>
                    <a:srgbClr val="000000"/>
                  </a:solidFill>
                </a:rPr>
                <a:t>&amp;</a:t>
              </a:r>
              <a:r>
                <a:rPr lang="zh-CN" altLang="en-US" sz="1400" spc="150">
                  <a:solidFill>
                    <a:srgbClr val="000000"/>
                  </a:solidFill>
                </a:rPr>
                <a:t>质量</a:t>
              </a:r>
            </a:p>
          </p:txBody>
        </p:sp>
      </p:grpSp>
      <p:sp>
        <p:nvSpPr>
          <p:cNvPr id="65" name="矩形 64">
            <a:extLst>
              <a:ext uri="{FF2B5EF4-FFF2-40B4-BE49-F238E27FC236}">
                <a16:creationId xmlns="" xmlns:a16="http://schemas.microsoft.com/office/drawing/2014/main" id="{10764B69-5490-4989-B66C-0C385902B967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rot="16200000">
            <a:off x="7549515" y="3634238"/>
            <a:ext cx="1390015" cy="335280"/>
          </a:xfrm>
          <a:prstGeom prst="rect">
            <a:avLst/>
          </a:prstGeom>
          <a:solidFill>
            <a:schemeClr val="bg1"/>
          </a:solidFill>
          <a:ln w="12700">
            <a:solidFill>
              <a:srgbClr val="70AD47"/>
            </a:solidFill>
          </a:ln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200"/>
          </a:p>
        </p:txBody>
      </p:sp>
      <p:sp>
        <p:nvSpPr>
          <p:cNvPr id="66" name="Line 65">
            <a:extLst>
              <a:ext uri="{FF2B5EF4-FFF2-40B4-BE49-F238E27FC236}">
                <a16:creationId xmlns="" xmlns:a16="http://schemas.microsoft.com/office/drawing/2014/main" id="{E5203FBB-7C46-41EC-9A35-D0722460F204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10800000" flipH="1" flipV="1">
            <a:off x="9652635" y="2668403"/>
            <a:ext cx="612775" cy="635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 dirty="0"/>
          </a:p>
        </p:txBody>
      </p:sp>
      <p:sp>
        <p:nvSpPr>
          <p:cNvPr id="67" name="Line 84">
            <a:extLst>
              <a:ext uri="{FF2B5EF4-FFF2-40B4-BE49-F238E27FC236}">
                <a16:creationId xmlns="" xmlns:a16="http://schemas.microsoft.com/office/drawing/2014/main" id="{1243BA5D-FEA4-4039-8CE4-9BDD71CC34B7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rot="10800000" flipV="1">
            <a:off x="9647555" y="2661418"/>
            <a:ext cx="0" cy="436245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sp>
        <p:nvSpPr>
          <p:cNvPr id="68" name="Line 85">
            <a:extLst>
              <a:ext uri="{FF2B5EF4-FFF2-40B4-BE49-F238E27FC236}">
                <a16:creationId xmlns="" xmlns:a16="http://schemas.microsoft.com/office/drawing/2014/main" id="{54CB4EC6-F56E-49B1-9277-27D5029971EF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rot="10800000" flipV="1">
            <a:off x="10264775" y="2670943"/>
            <a:ext cx="635" cy="436245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sp>
        <p:nvSpPr>
          <p:cNvPr id="69" name="Line 67">
            <a:extLst>
              <a:ext uri="{FF2B5EF4-FFF2-40B4-BE49-F238E27FC236}">
                <a16:creationId xmlns="" xmlns:a16="http://schemas.microsoft.com/office/drawing/2014/main" id="{B761D7EC-8713-4981-AF07-C7E12F2080B0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rot="10800000" flipH="1" flipV="1">
            <a:off x="9919970" y="2496953"/>
            <a:ext cx="5080" cy="166370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sp>
        <p:nvSpPr>
          <p:cNvPr id="70" name="Line 85">
            <a:extLst>
              <a:ext uri="{FF2B5EF4-FFF2-40B4-BE49-F238E27FC236}">
                <a16:creationId xmlns="" xmlns:a16="http://schemas.microsoft.com/office/drawing/2014/main" id="{AE7E43D7-CDE8-4B55-8D07-1880374A7AE4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10800000" flipV="1">
            <a:off x="9925050" y="2070233"/>
            <a:ext cx="1905" cy="173990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grpSp>
        <p:nvGrpSpPr>
          <p:cNvPr id="71" name="组合 70">
            <a:extLst>
              <a:ext uri="{FF2B5EF4-FFF2-40B4-BE49-F238E27FC236}">
                <a16:creationId xmlns="" xmlns:a16="http://schemas.microsoft.com/office/drawing/2014/main" id="{0B9AFFF9-5FD9-4386-A135-865E1030342D}"/>
              </a:ext>
            </a:extLst>
          </p:cNvPr>
          <p:cNvGrpSpPr/>
          <p:nvPr/>
        </p:nvGrpSpPr>
        <p:grpSpPr>
          <a:xfrm>
            <a:off x="9189720" y="2225173"/>
            <a:ext cx="1504315" cy="306705"/>
            <a:chOff x="6281" y="3795"/>
            <a:chExt cx="1844" cy="437"/>
          </a:xfrm>
        </p:grpSpPr>
        <p:sp>
          <p:nvSpPr>
            <p:cNvPr id="72" name="矩形 71">
              <a:extLst>
                <a:ext uri="{FF2B5EF4-FFF2-40B4-BE49-F238E27FC236}">
                  <a16:creationId xmlns="" xmlns:a16="http://schemas.microsoft.com/office/drawing/2014/main" id="{6C7DE3E6-1244-4C7C-98CB-8ED33AFF952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333" y="3821"/>
              <a:ext cx="1701" cy="411"/>
            </a:xfrm>
            <a:prstGeom prst="rect">
              <a:avLst/>
            </a:prstGeom>
            <a:ln w="12700">
              <a:solidFill>
                <a:srgbClr val="70AD47"/>
              </a:solidFill>
            </a:ln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200"/>
            </a:p>
          </p:txBody>
        </p:sp>
        <p:sp>
          <p:nvSpPr>
            <p:cNvPr id="73" name="文本框 72">
              <a:extLst>
                <a:ext uri="{FF2B5EF4-FFF2-40B4-BE49-F238E27FC236}">
                  <a16:creationId xmlns="" xmlns:a16="http://schemas.microsoft.com/office/drawing/2014/main" id="{D6A0E156-34C1-40E4-87D4-53B15CAB79D7}"/>
                </a:ext>
              </a:extLst>
            </p:cNvPr>
            <p:cNvSpPr txBox="1"/>
            <p:nvPr>
              <p:custDataLst>
                <p:tags r:id="rId55"/>
              </p:custDataLst>
            </p:nvPr>
          </p:nvSpPr>
          <p:spPr>
            <a:xfrm>
              <a:off x="6281" y="3795"/>
              <a:ext cx="1844" cy="367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zh-CN" altLang="en-US" sz="1400" spc="150">
                  <a:solidFill>
                    <a:srgbClr val="000000"/>
                  </a:solidFill>
                </a:rPr>
                <a:t>商务</a:t>
              </a:r>
              <a:r>
                <a:rPr lang="en-US" altLang="zh-CN" sz="1400" spc="150">
                  <a:solidFill>
                    <a:srgbClr val="000000"/>
                  </a:solidFill>
                </a:rPr>
                <a:t>&amp;</a:t>
              </a:r>
              <a:r>
                <a:rPr lang="zh-CN" altLang="en-US" sz="1400" spc="150">
                  <a:solidFill>
                    <a:srgbClr val="000000"/>
                  </a:solidFill>
                </a:rPr>
                <a:t>财务</a:t>
              </a:r>
            </a:p>
          </p:txBody>
        </p:sp>
      </p:grpSp>
      <p:sp>
        <p:nvSpPr>
          <p:cNvPr id="74" name="文本框 73">
            <a:extLst>
              <a:ext uri="{FF2B5EF4-FFF2-40B4-BE49-F238E27FC236}">
                <a16:creationId xmlns="" xmlns:a16="http://schemas.microsoft.com/office/drawing/2014/main" id="{268BF483-072E-431C-96C7-4CD570947F4B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8020050" y="3067183"/>
            <a:ext cx="408940" cy="1555115"/>
          </a:xfrm>
          <a:prstGeom prst="rect">
            <a:avLst/>
          </a:prstGeom>
          <a:noFill/>
        </p:spPr>
        <p:txBody>
          <a:bodyPr vert="eaVert" wrap="square" rtlCol="0"/>
          <a:lstStyle/>
          <a:p>
            <a:pPr algn="ctr"/>
            <a:r>
              <a:rPr lang="zh-CN" altLang="en-US" sz="1200" spc="150" dirty="0" smtClean="0">
                <a:solidFill>
                  <a:schemeClr val="tx1"/>
                </a:solidFill>
              </a:rPr>
              <a:t>工艺</a:t>
            </a:r>
            <a:endParaRPr lang="zh-CN" altLang="en-US" sz="1200" spc="150" dirty="0">
              <a:solidFill>
                <a:schemeClr val="tx1"/>
              </a:solidFill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="" xmlns:a16="http://schemas.microsoft.com/office/drawing/2014/main" id="{440FC06E-D55E-437E-B6BA-90064BB94CC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 rot="16200000">
            <a:off x="8215630" y="3629158"/>
            <a:ext cx="1390015" cy="335280"/>
          </a:xfrm>
          <a:prstGeom prst="rect">
            <a:avLst/>
          </a:prstGeom>
          <a:solidFill>
            <a:schemeClr val="bg1"/>
          </a:solidFill>
          <a:ln w="12700">
            <a:solidFill>
              <a:srgbClr val="70AD47"/>
            </a:solidFill>
          </a:ln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200"/>
          </a:p>
        </p:txBody>
      </p:sp>
      <p:sp>
        <p:nvSpPr>
          <p:cNvPr id="76" name="文本框 75">
            <a:extLst>
              <a:ext uri="{FF2B5EF4-FFF2-40B4-BE49-F238E27FC236}">
                <a16:creationId xmlns="" xmlns:a16="http://schemas.microsoft.com/office/drawing/2014/main" id="{AC385E8E-E77F-425B-9FEF-275007549DDE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8679815" y="3064643"/>
            <a:ext cx="408940" cy="1555115"/>
          </a:xfrm>
          <a:prstGeom prst="rect">
            <a:avLst/>
          </a:prstGeom>
          <a:noFill/>
        </p:spPr>
        <p:txBody>
          <a:bodyPr vert="eaVert" wrap="square" rtlCol="0"/>
          <a:lstStyle/>
          <a:p>
            <a:pPr algn="ctr"/>
            <a:r>
              <a:rPr lang="zh-CN" altLang="en-US" sz="1200" spc="150" dirty="0" smtClean="0">
                <a:solidFill>
                  <a:schemeClr val="tx1"/>
                </a:solidFill>
              </a:rPr>
              <a:t>质量</a:t>
            </a:r>
            <a:endParaRPr lang="zh-CN" altLang="en-US" sz="1200" spc="150" dirty="0">
              <a:solidFill>
                <a:schemeClr val="tx1"/>
              </a:solidFill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1E3FF400-6319-462B-AC92-1CBFC20BF863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 rot="16200000">
            <a:off x="9586595" y="3620903"/>
            <a:ext cx="1390015" cy="335280"/>
          </a:xfrm>
          <a:prstGeom prst="rect">
            <a:avLst/>
          </a:prstGeom>
          <a:solidFill>
            <a:schemeClr val="bg1"/>
          </a:solidFill>
          <a:ln w="12700">
            <a:solidFill>
              <a:srgbClr val="70AD47"/>
            </a:solidFill>
          </a:ln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200"/>
          </a:p>
        </p:txBody>
      </p:sp>
      <p:grpSp>
        <p:nvGrpSpPr>
          <p:cNvPr id="78" name="组合 77">
            <a:extLst>
              <a:ext uri="{FF2B5EF4-FFF2-40B4-BE49-F238E27FC236}">
                <a16:creationId xmlns="" xmlns:a16="http://schemas.microsoft.com/office/drawing/2014/main" id="{3CAAF1A4-8F67-43B6-8E74-F6D80F87CD84}"/>
              </a:ext>
            </a:extLst>
          </p:cNvPr>
          <p:cNvGrpSpPr/>
          <p:nvPr/>
        </p:nvGrpSpPr>
        <p:grpSpPr>
          <a:xfrm>
            <a:off x="5966460" y="2665228"/>
            <a:ext cx="335280" cy="1824990"/>
            <a:chOff x="7049" y="4406"/>
            <a:chExt cx="411" cy="2601"/>
          </a:xfrm>
        </p:grpSpPr>
        <p:sp>
          <p:nvSpPr>
            <p:cNvPr id="79" name="Line 85">
              <a:extLst>
                <a:ext uri="{FF2B5EF4-FFF2-40B4-BE49-F238E27FC236}">
                  <a16:creationId xmlns="" xmlns:a16="http://schemas.microsoft.com/office/drawing/2014/main" id="{7D00D5BE-77D1-4A5E-9CA1-73F34D812AFE}"/>
                </a:ext>
              </a:extLst>
            </p:cNvPr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rot="10800000" flipV="1">
              <a:off x="7254" y="4406"/>
              <a:ext cx="1" cy="622"/>
            </a:xfrm>
            <a:prstGeom prst="line">
              <a:avLst/>
            </a:prstGeom>
            <a:ln w="12700">
              <a:solidFill>
                <a:srgbClr val="70AD47"/>
              </a:solidFill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vert="horz" wrap="square" lIns="68580" tIns="34290" rIns="68580" bIns="3429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80" name="矩形 79">
              <a:extLst>
                <a:ext uri="{FF2B5EF4-FFF2-40B4-BE49-F238E27FC236}">
                  <a16:creationId xmlns="" xmlns:a16="http://schemas.microsoft.com/office/drawing/2014/main" id="{43792329-079A-45A6-A8F2-5A9D9463604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 rot="16200000">
              <a:off x="6264" y="5811"/>
              <a:ext cx="1981" cy="41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70AD47"/>
              </a:solidFill>
            </a:ln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200"/>
            </a:p>
          </p:txBody>
        </p:sp>
      </p:grpSp>
      <p:sp>
        <p:nvSpPr>
          <p:cNvPr id="81" name="Line 85">
            <a:extLst>
              <a:ext uri="{FF2B5EF4-FFF2-40B4-BE49-F238E27FC236}">
                <a16:creationId xmlns="" xmlns:a16="http://schemas.microsoft.com/office/drawing/2014/main" id="{BAB4EC2A-9219-4A4D-9B00-E30F8C0C7DDA}"/>
              </a:ext>
            </a:extLst>
          </p:cNvPr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rot="10800000" flipV="1">
            <a:off x="5614035" y="2660783"/>
            <a:ext cx="635" cy="436245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sp>
        <p:nvSpPr>
          <p:cNvPr id="82" name="矩形 81">
            <a:extLst>
              <a:ext uri="{FF2B5EF4-FFF2-40B4-BE49-F238E27FC236}">
                <a16:creationId xmlns="" xmlns:a16="http://schemas.microsoft.com/office/drawing/2014/main" id="{DF6996B7-4114-43F5-9882-009EB890336F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 rot="16200000">
            <a:off x="4918710" y="3623443"/>
            <a:ext cx="1390015" cy="335280"/>
          </a:xfrm>
          <a:prstGeom prst="rect">
            <a:avLst/>
          </a:prstGeom>
          <a:solidFill>
            <a:srgbClr val="FFFF00"/>
          </a:solidFill>
          <a:ln w="12700">
            <a:solidFill>
              <a:srgbClr val="70AD47"/>
            </a:solidFill>
          </a:ln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200"/>
          </a:p>
        </p:txBody>
      </p:sp>
      <p:sp>
        <p:nvSpPr>
          <p:cNvPr id="83" name="文本框 82">
            <a:extLst>
              <a:ext uri="{FF2B5EF4-FFF2-40B4-BE49-F238E27FC236}">
                <a16:creationId xmlns="" xmlns:a16="http://schemas.microsoft.com/office/drawing/2014/main" id="{93FEB489-E140-4E2A-A4BD-1FB1824867E7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401945" y="3027178"/>
            <a:ext cx="408940" cy="1555115"/>
          </a:xfrm>
          <a:prstGeom prst="rect">
            <a:avLst/>
          </a:prstGeom>
          <a:noFill/>
        </p:spPr>
        <p:txBody>
          <a:bodyPr vert="eaVert" wrap="square" rtlCol="0"/>
          <a:lstStyle/>
          <a:p>
            <a:pPr algn="ctr"/>
            <a:r>
              <a:rPr lang="zh-CN" altLang="en-US" sz="1400" spc="150">
                <a:solidFill>
                  <a:schemeClr val="tx1"/>
                </a:solidFill>
              </a:rPr>
              <a:t>硬件工程师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="" xmlns:a16="http://schemas.microsoft.com/office/drawing/2014/main" id="{4F9D581D-1258-454D-AE1D-E367F35D3843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5930900" y="3029718"/>
            <a:ext cx="408940" cy="1555115"/>
          </a:xfrm>
          <a:prstGeom prst="rect">
            <a:avLst/>
          </a:prstGeom>
          <a:noFill/>
        </p:spPr>
        <p:txBody>
          <a:bodyPr vert="eaVert" wrap="square" rtlCol="0"/>
          <a:lstStyle/>
          <a:p>
            <a:pPr algn="ctr"/>
            <a:r>
              <a:rPr lang="zh-CN" altLang="en-US" sz="1400" spc="150">
                <a:solidFill>
                  <a:srgbClr val="000000"/>
                </a:solidFill>
              </a:rPr>
              <a:t>结构工程师</a:t>
            </a:r>
          </a:p>
        </p:txBody>
      </p:sp>
      <p:grpSp>
        <p:nvGrpSpPr>
          <p:cNvPr id="85" name="组合 84">
            <a:extLst>
              <a:ext uri="{FF2B5EF4-FFF2-40B4-BE49-F238E27FC236}">
                <a16:creationId xmlns="" xmlns:a16="http://schemas.microsoft.com/office/drawing/2014/main" id="{2A14632D-031A-4B5D-8F21-2EF1DC36CD8E}"/>
              </a:ext>
            </a:extLst>
          </p:cNvPr>
          <p:cNvGrpSpPr/>
          <p:nvPr/>
        </p:nvGrpSpPr>
        <p:grpSpPr>
          <a:xfrm>
            <a:off x="9405087" y="3049478"/>
            <a:ext cx="408940" cy="1564640"/>
            <a:chOff x="10540" y="4963"/>
            <a:chExt cx="501" cy="2230"/>
          </a:xfrm>
        </p:grpSpPr>
        <p:sp>
          <p:nvSpPr>
            <p:cNvPr id="86" name="矩形 85">
              <a:extLst>
                <a:ext uri="{FF2B5EF4-FFF2-40B4-BE49-F238E27FC236}">
                  <a16:creationId xmlns="" xmlns:a16="http://schemas.microsoft.com/office/drawing/2014/main" id="{38C42FE3-25F7-43B5-A840-2151A33C975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 rot="16200000">
              <a:off x="9824" y="5834"/>
              <a:ext cx="1981" cy="4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0AD47"/>
              </a:solidFill>
            </a:ln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200"/>
            </a:p>
          </p:txBody>
        </p:sp>
        <p:sp>
          <p:nvSpPr>
            <p:cNvPr id="87" name="文本框 86">
              <a:extLst>
                <a:ext uri="{FF2B5EF4-FFF2-40B4-BE49-F238E27FC236}">
                  <a16:creationId xmlns="" xmlns:a16="http://schemas.microsoft.com/office/drawing/2014/main" id="{93079134-D157-4BAF-BBCB-F54B123DB4CA}"/>
                </a:ext>
              </a:extLst>
            </p:cNvPr>
            <p:cNvSpPr txBox="1"/>
            <p:nvPr>
              <p:custDataLst>
                <p:tags r:id="rId51"/>
              </p:custDataLst>
            </p:nvPr>
          </p:nvSpPr>
          <p:spPr>
            <a:xfrm>
              <a:off x="10540" y="4963"/>
              <a:ext cx="501" cy="2230"/>
            </a:xfrm>
            <a:prstGeom prst="rect">
              <a:avLst/>
            </a:prstGeom>
            <a:noFill/>
          </p:spPr>
          <p:txBody>
            <a:bodyPr vert="eaVert" wrap="square" rtlCol="0"/>
            <a:lstStyle/>
            <a:p>
              <a:pPr algn="ctr"/>
              <a:r>
                <a:rPr lang="zh-CN" altLang="en-US" sz="1200" spc="150" dirty="0" smtClean="0">
                  <a:solidFill>
                    <a:srgbClr val="000000"/>
                  </a:solidFill>
                </a:rPr>
                <a:t>商务</a:t>
              </a:r>
              <a:endParaRPr lang="zh-CN" altLang="en-US" sz="1200" spc="1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="" xmlns:a16="http://schemas.microsoft.com/office/drawing/2014/main" id="{5B23E6BB-5DCF-43E2-BF61-19EE5352BFCB}"/>
              </a:ext>
            </a:extLst>
          </p:cNvPr>
          <p:cNvGrpSpPr/>
          <p:nvPr/>
        </p:nvGrpSpPr>
        <p:grpSpPr>
          <a:xfrm>
            <a:off x="7481220" y="3050132"/>
            <a:ext cx="408305" cy="1564640"/>
            <a:chOff x="10540" y="4952"/>
            <a:chExt cx="501" cy="2230"/>
          </a:xfrm>
        </p:grpSpPr>
        <p:sp>
          <p:nvSpPr>
            <p:cNvPr id="89" name="矩形 88">
              <a:extLst>
                <a:ext uri="{FF2B5EF4-FFF2-40B4-BE49-F238E27FC236}">
                  <a16:creationId xmlns="" xmlns:a16="http://schemas.microsoft.com/office/drawing/2014/main" id="{0E724B85-ABE7-48B4-A26D-D75F624B97D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 rot="16200000">
              <a:off x="9824" y="5834"/>
              <a:ext cx="1981" cy="4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0AD47"/>
              </a:solidFill>
            </a:ln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200"/>
            </a:p>
          </p:txBody>
        </p:sp>
        <p:sp>
          <p:nvSpPr>
            <p:cNvPr id="90" name="文本框 89">
              <a:extLst>
                <a:ext uri="{FF2B5EF4-FFF2-40B4-BE49-F238E27FC236}">
                  <a16:creationId xmlns="" xmlns:a16="http://schemas.microsoft.com/office/drawing/2014/main" id="{91C8ADB6-6C83-43CA-A9E4-ECD89BD618C1}"/>
                </a:ext>
              </a:extLst>
            </p:cNvPr>
            <p:cNvSpPr txBox="1"/>
            <p:nvPr>
              <p:custDataLst>
                <p:tags r:id="rId49"/>
              </p:custDataLst>
            </p:nvPr>
          </p:nvSpPr>
          <p:spPr>
            <a:xfrm>
              <a:off x="10540" y="4952"/>
              <a:ext cx="501" cy="2230"/>
            </a:xfrm>
            <a:prstGeom prst="rect">
              <a:avLst/>
            </a:prstGeom>
            <a:noFill/>
          </p:spPr>
          <p:txBody>
            <a:bodyPr vert="eaVert" wrap="square" rtlCol="0"/>
            <a:lstStyle/>
            <a:p>
              <a:pPr algn="ctr"/>
              <a:r>
                <a:rPr lang="zh-CN" altLang="en-US" sz="1200" spc="150" dirty="0" smtClean="0">
                  <a:solidFill>
                    <a:srgbClr val="000000"/>
                  </a:solidFill>
                </a:rPr>
                <a:t>采购</a:t>
              </a:r>
              <a:endParaRPr lang="zh-CN" altLang="en-US" sz="1200" spc="150" dirty="0">
                <a:solidFill>
                  <a:srgbClr val="000000"/>
                </a:solidFill>
              </a:endParaRPr>
            </a:p>
          </p:txBody>
        </p:sp>
      </p:grpSp>
      <p:sp>
        <p:nvSpPr>
          <p:cNvPr id="91" name="Line 84">
            <a:extLst>
              <a:ext uri="{FF2B5EF4-FFF2-40B4-BE49-F238E27FC236}">
                <a16:creationId xmlns="" xmlns:a16="http://schemas.microsoft.com/office/drawing/2014/main" id="{50826764-CA24-4E50-B55C-C54F1B2C3ED6}"/>
              </a:ext>
            </a:extLst>
          </p:cNvPr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rot="10800000" flipV="1">
            <a:off x="7704455" y="2676658"/>
            <a:ext cx="0" cy="436245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sp>
        <p:nvSpPr>
          <p:cNvPr id="92" name="Line 85">
            <a:extLst>
              <a:ext uri="{FF2B5EF4-FFF2-40B4-BE49-F238E27FC236}">
                <a16:creationId xmlns="" xmlns:a16="http://schemas.microsoft.com/office/drawing/2014/main" id="{FBC46770-D1F3-4804-88E5-871DB77214C1}"/>
              </a:ext>
            </a:extLst>
          </p:cNvPr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rot="10800000" flipV="1">
            <a:off x="1495425" y="4555623"/>
            <a:ext cx="635" cy="168275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sp>
        <p:nvSpPr>
          <p:cNvPr id="93" name="矩形 92">
            <a:extLst>
              <a:ext uri="{FF2B5EF4-FFF2-40B4-BE49-F238E27FC236}">
                <a16:creationId xmlns="" xmlns:a16="http://schemas.microsoft.com/office/drawing/2014/main" id="{B95912CE-C562-4E48-82EE-19EB3EB8D0AE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 rot="16200000">
            <a:off x="1100455" y="4927733"/>
            <a:ext cx="791845" cy="335280"/>
          </a:xfrm>
          <a:prstGeom prst="rect">
            <a:avLst/>
          </a:prstGeom>
          <a:solidFill>
            <a:srgbClr val="FFFF00"/>
          </a:solidFill>
          <a:ln w="12700">
            <a:solidFill>
              <a:srgbClr val="70AD47"/>
            </a:solidFill>
          </a:ln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200"/>
          </a:p>
        </p:txBody>
      </p:sp>
      <p:sp>
        <p:nvSpPr>
          <p:cNvPr id="94" name="文本框 93">
            <a:extLst>
              <a:ext uri="{FF2B5EF4-FFF2-40B4-BE49-F238E27FC236}">
                <a16:creationId xmlns="" xmlns:a16="http://schemas.microsoft.com/office/drawing/2014/main" id="{132C27B0-9100-4461-B14B-1C241CD2B82A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1258570" y="4659763"/>
            <a:ext cx="408940" cy="930275"/>
          </a:xfrm>
          <a:prstGeom prst="rect">
            <a:avLst/>
          </a:prstGeom>
          <a:noFill/>
        </p:spPr>
        <p:txBody>
          <a:bodyPr vert="eaVert" wrap="square" rtlCol="0"/>
          <a:lstStyle/>
          <a:p>
            <a:pPr algn="ctr"/>
            <a:r>
              <a:rPr lang="zh-CN" altLang="en-US" sz="1000" spc="150">
                <a:solidFill>
                  <a:srgbClr val="FF0000"/>
                </a:solidFill>
              </a:rPr>
              <a:t>销售经理</a:t>
            </a:r>
          </a:p>
        </p:txBody>
      </p:sp>
      <p:grpSp>
        <p:nvGrpSpPr>
          <p:cNvPr id="95" name="组合 94">
            <a:extLst>
              <a:ext uri="{FF2B5EF4-FFF2-40B4-BE49-F238E27FC236}">
                <a16:creationId xmlns="" xmlns:a16="http://schemas.microsoft.com/office/drawing/2014/main" id="{A480B097-83C9-4B77-A85A-0BB95F13A80C}"/>
              </a:ext>
            </a:extLst>
          </p:cNvPr>
          <p:cNvGrpSpPr/>
          <p:nvPr/>
        </p:nvGrpSpPr>
        <p:grpSpPr>
          <a:xfrm>
            <a:off x="3073045" y="4566418"/>
            <a:ext cx="408940" cy="1021715"/>
            <a:chOff x="2357" y="6430"/>
            <a:chExt cx="501" cy="1456"/>
          </a:xfrm>
        </p:grpSpPr>
        <p:sp>
          <p:nvSpPr>
            <p:cNvPr id="96" name="Line 85">
              <a:extLst>
                <a:ext uri="{FF2B5EF4-FFF2-40B4-BE49-F238E27FC236}">
                  <a16:creationId xmlns="" xmlns:a16="http://schemas.microsoft.com/office/drawing/2014/main" id="{C4CB6658-2FA8-4D06-98D8-174F50DF0CD3}"/>
                </a:ext>
              </a:extLst>
            </p:cNvPr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rot="10800000" flipV="1">
              <a:off x="2648" y="6430"/>
              <a:ext cx="1" cy="222"/>
            </a:xfrm>
            <a:prstGeom prst="line">
              <a:avLst/>
            </a:prstGeom>
            <a:ln w="12700">
              <a:solidFill>
                <a:srgbClr val="70AD47"/>
              </a:solidFill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vert="horz" wrap="square" lIns="68580" tIns="34290" rIns="68580" bIns="3429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97" name="矩形 96">
              <a:extLst>
                <a:ext uri="{FF2B5EF4-FFF2-40B4-BE49-F238E27FC236}">
                  <a16:creationId xmlns="" xmlns:a16="http://schemas.microsoft.com/office/drawing/2014/main" id="{53CF65B5-6618-40BD-8475-F8CCCEB1B88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 rot="16200000">
              <a:off x="2085" y="6975"/>
              <a:ext cx="1128" cy="41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70AD47"/>
              </a:solidFill>
            </a:ln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200"/>
            </a:p>
          </p:txBody>
        </p:sp>
        <p:sp>
          <p:nvSpPr>
            <p:cNvPr id="98" name="文本框 97">
              <a:extLst>
                <a:ext uri="{FF2B5EF4-FFF2-40B4-BE49-F238E27FC236}">
                  <a16:creationId xmlns="" xmlns:a16="http://schemas.microsoft.com/office/drawing/2014/main" id="{A202D35D-EC35-4B78-B317-F7B9B2FB2B7C}"/>
                </a:ext>
              </a:extLst>
            </p:cNvPr>
            <p:cNvSpPr txBox="1"/>
            <p:nvPr>
              <p:custDataLst>
                <p:tags r:id="rId47"/>
              </p:custDataLst>
            </p:nvPr>
          </p:nvSpPr>
          <p:spPr>
            <a:xfrm>
              <a:off x="2357" y="6560"/>
              <a:ext cx="501" cy="1326"/>
            </a:xfrm>
            <a:prstGeom prst="rect">
              <a:avLst/>
            </a:prstGeom>
            <a:noFill/>
          </p:spPr>
          <p:txBody>
            <a:bodyPr vert="eaVert" wrap="square" rtlCol="0"/>
            <a:lstStyle/>
            <a:p>
              <a:pPr algn="ctr"/>
              <a:r>
                <a:rPr lang="zh-CN" altLang="en-US" sz="1000" spc="150">
                  <a:solidFill>
                    <a:srgbClr val="FF0000"/>
                  </a:solidFill>
                </a:rPr>
                <a:t>销售经理</a:t>
              </a:r>
            </a:p>
          </p:txBody>
        </p:sp>
      </p:grpSp>
      <p:sp>
        <p:nvSpPr>
          <p:cNvPr id="99" name="Line 85">
            <a:extLst>
              <a:ext uri="{FF2B5EF4-FFF2-40B4-BE49-F238E27FC236}">
                <a16:creationId xmlns="" xmlns:a16="http://schemas.microsoft.com/office/drawing/2014/main" id="{6917E313-A078-4E2A-A451-C31B06ED5857}"/>
              </a:ext>
            </a:extLst>
          </p:cNvPr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rot="10800000" flipV="1">
            <a:off x="2465070" y="2665228"/>
            <a:ext cx="635" cy="171450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sp>
        <p:nvSpPr>
          <p:cNvPr id="100" name="矩形 99">
            <a:extLst>
              <a:ext uri="{FF2B5EF4-FFF2-40B4-BE49-F238E27FC236}">
                <a16:creationId xmlns="" xmlns:a16="http://schemas.microsoft.com/office/drawing/2014/main" id="{D74B5530-0E1B-4D13-9C76-521A7FC834D7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 rot="16200000">
            <a:off x="1545590" y="3512953"/>
            <a:ext cx="1801495" cy="335280"/>
          </a:xfrm>
          <a:prstGeom prst="rect">
            <a:avLst/>
          </a:prstGeom>
          <a:solidFill>
            <a:schemeClr val="bg1"/>
          </a:solidFill>
          <a:ln w="12700">
            <a:solidFill>
              <a:srgbClr val="70AD47"/>
            </a:solidFill>
          </a:ln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101" name="文本框 100">
            <a:extLst>
              <a:ext uri="{FF2B5EF4-FFF2-40B4-BE49-F238E27FC236}">
                <a16:creationId xmlns="" xmlns:a16="http://schemas.microsoft.com/office/drawing/2014/main" id="{7F6AC84A-6C35-40C1-904A-B5589662FA5D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2204085" y="2676658"/>
            <a:ext cx="449580" cy="2051685"/>
          </a:xfrm>
          <a:prstGeom prst="rect">
            <a:avLst/>
          </a:prstGeom>
          <a:noFill/>
        </p:spPr>
        <p:txBody>
          <a:bodyPr vert="eaVert" wrap="square" rtlCol="0"/>
          <a:lstStyle/>
          <a:p>
            <a:pPr algn="ctr"/>
            <a:r>
              <a:rPr lang="zh-CN" altLang="en-US" sz="1400" spc="150" dirty="0">
                <a:solidFill>
                  <a:srgbClr val="000000"/>
                </a:solidFill>
              </a:rPr>
              <a:t>技术</a:t>
            </a:r>
            <a:r>
              <a:rPr lang="zh-CN" altLang="en-US" sz="1400" spc="150" dirty="0" smtClean="0">
                <a:solidFill>
                  <a:srgbClr val="000000"/>
                </a:solidFill>
              </a:rPr>
              <a:t>销售</a:t>
            </a:r>
            <a:endParaRPr lang="en-US" altLang="zh-CN" sz="1400" spc="150" dirty="0">
              <a:solidFill>
                <a:srgbClr val="000000"/>
              </a:solidFill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="" xmlns:a16="http://schemas.microsoft.com/office/drawing/2014/main" id="{CAA416E1-F8BB-47ED-80E4-06D83E02EC72}"/>
              </a:ext>
            </a:extLst>
          </p:cNvPr>
          <p:cNvSpPr txBox="1"/>
          <p:nvPr/>
        </p:nvSpPr>
        <p:spPr>
          <a:xfrm>
            <a:off x="2660015" y="3398653"/>
            <a:ext cx="4413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...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="" xmlns:a16="http://schemas.microsoft.com/office/drawing/2014/main" id="{D0A29D0D-8E5B-4BEE-BB2B-2D22CD11C34F}"/>
              </a:ext>
            </a:extLst>
          </p:cNvPr>
          <p:cNvSpPr txBox="1"/>
          <p:nvPr/>
        </p:nvSpPr>
        <p:spPr>
          <a:xfrm>
            <a:off x="2660015" y="4840103"/>
            <a:ext cx="4413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...</a:t>
            </a:r>
          </a:p>
        </p:txBody>
      </p:sp>
      <p:sp>
        <p:nvSpPr>
          <p:cNvPr id="104" name="Line 85">
            <a:extLst>
              <a:ext uri="{FF2B5EF4-FFF2-40B4-BE49-F238E27FC236}">
                <a16:creationId xmlns="" xmlns:a16="http://schemas.microsoft.com/office/drawing/2014/main" id="{38CC025E-DBD6-478E-95AA-1E1CD4D4E3FA}"/>
              </a:ext>
            </a:extLst>
          </p:cNvPr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rot="10800000" flipV="1">
            <a:off x="1985645" y="4568323"/>
            <a:ext cx="635" cy="168275"/>
          </a:xfrm>
          <a:prstGeom prst="line">
            <a:avLst/>
          </a:prstGeom>
          <a:ln w="12700">
            <a:solidFill>
              <a:srgbClr val="70AD47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vert="horz" wrap="square" lIns="68580" tIns="34290" rIns="68580" bIns="34290" numCol="1" anchor="t" anchorCtr="0" compatLnSpc="1">
            <a:normAutofit fontScale="25000" lnSpcReduction="20000"/>
          </a:bodyPr>
          <a:lstStyle/>
          <a:p>
            <a:endParaRPr lang="zh-CN" altLang="en-US" sz="1350"/>
          </a:p>
        </p:txBody>
      </p:sp>
      <p:sp>
        <p:nvSpPr>
          <p:cNvPr id="105" name="矩形 104">
            <a:extLst>
              <a:ext uri="{FF2B5EF4-FFF2-40B4-BE49-F238E27FC236}">
                <a16:creationId xmlns="" xmlns:a16="http://schemas.microsoft.com/office/drawing/2014/main" id="{AA054286-4C01-4489-9B4D-8B2CFBE125FD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 rot="16200000">
            <a:off x="1590675" y="4940433"/>
            <a:ext cx="791845" cy="335280"/>
          </a:xfrm>
          <a:prstGeom prst="rect">
            <a:avLst/>
          </a:prstGeom>
          <a:solidFill>
            <a:srgbClr val="FFFF00"/>
          </a:solidFill>
          <a:ln w="12700">
            <a:solidFill>
              <a:srgbClr val="70AD47"/>
            </a:solidFill>
          </a:ln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rgbClr val="000000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200"/>
          </a:p>
        </p:txBody>
      </p:sp>
      <p:sp>
        <p:nvSpPr>
          <p:cNvPr id="106" name="文本框 105">
            <a:extLst>
              <a:ext uri="{FF2B5EF4-FFF2-40B4-BE49-F238E27FC236}">
                <a16:creationId xmlns="" xmlns:a16="http://schemas.microsoft.com/office/drawing/2014/main" id="{5E1CA6C2-A429-4770-9E4E-828B5E50DDFA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1766570" y="4672463"/>
            <a:ext cx="408940" cy="930275"/>
          </a:xfrm>
          <a:prstGeom prst="rect">
            <a:avLst/>
          </a:prstGeom>
          <a:noFill/>
        </p:spPr>
        <p:txBody>
          <a:bodyPr vert="eaVert" wrap="square" rtlCol="0"/>
          <a:lstStyle/>
          <a:p>
            <a:pPr algn="ctr"/>
            <a:r>
              <a:rPr lang="zh-CN" altLang="en-US" sz="1000" spc="150">
                <a:solidFill>
                  <a:schemeClr val="tx1"/>
                </a:solidFill>
              </a:rPr>
              <a:t>行业经理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="" xmlns:a16="http://schemas.microsoft.com/office/drawing/2014/main" id="{CC10EE40-D617-48EA-854D-F0038BB670A6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10057130" y="3060833"/>
            <a:ext cx="408940" cy="1564640"/>
          </a:xfrm>
          <a:prstGeom prst="rect">
            <a:avLst/>
          </a:prstGeom>
          <a:noFill/>
        </p:spPr>
        <p:txBody>
          <a:bodyPr vert="eaVert" wrap="square" rtlCol="0"/>
          <a:lstStyle/>
          <a:p>
            <a:pPr algn="ctr"/>
            <a:r>
              <a:rPr lang="zh-CN" altLang="en-US" sz="1200" spc="150" dirty="0" smtClean="0">
                <a:solidFill>
                  <a:srgbClr val="000000"/>
                </a:solidFill>
              </a:rPr>
              <a:t>财务</a:t>
            </a:r>
            <a:endParaRPr lang="zh-CN" altLang="en-US" sz="1200" spc="150" dirty="0">
              <a:solidFill>
                <a:srgbClr val="000000"/>
              </a:solidFill>
            </a:endParaRPr>
          </a:p>
        </p:txBody>
      </p:sp>
      <p:grpSp>
        <p:nvGrpSpPr>
          <p:cNvPr id="108" name="组合 107">
            <a:extLst>
              <a:ext uri="{FF2B5EF4-FFF2-40B4-BE49-F238E27FC236}">
                <a16:creationId xmlns="" xmlns:a16="http://schemas.microsoft.com/office/drawing/2014/main" id="{BFD466A2-7600-41BB-BF63-12ECBDDB957D}"/>
              </a:ext>
            </a:extLst>
          </p:cNvPr>
          <p:cNvGrpSpPr/>
          <p:nvPr/>
        </p:nvGrpSpPr>
        <p:grpSpPr>
          <a:xfrm>
            <a:off x="6502400" y="2667768"/>
            <a:ext cx="335280" cy="1824990"/>
            <a:chOff x="7049" y="4406"/>
            <a:chExt cx="411" cy="2601"/>
          </a:xfrm>
        </p:grpSpPr>
        <p:sp>
          <p:nvSpPr>
            <p:cNvPr id="109" name="Line 85">
              <a:extLst>
                <a:ext uri="{FF2B5EF4-FFF2-40B4-BE49-F238E27FC236}">
                  <a16:creationId xmlns="" xmlns:a16="http://schemas.microsoft.com/office/drawing/2014/main" id="{DDAA70EE-C9CB-45E6-B8C1-13A9EC9A2523}"/>
                </a:ext>
              </a:extLst>
            </p:cNvPr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rot="10800000" flipV="1">
              <a:off x="7254" y="4406"/>
              <a:ext cx="1" cy="622"/>
            </a:xfrm>
            <a:prstGeom prst="line">
              <a:avLst/>
            </a:prstGeom>
            <a:ln w="12700">
              <a:solidFill>
                <a:srgbClr val="70AD47"/>
              </a:solidFill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vert="horz" wrap="square" lIns="68580" tIns="34290" rIns="68580" bIns="34290" numCol="1" anchor="t" anchorCtr="0" compatLnSpc="1">
              <a:normAutofit fontScale="25000" lnSpcReduction="20000"/>
            </a:bodyPr>
            <a:lstStyle/>
            <a:p>
              <a:endParaRPr lang="zh-CN" altLang="en-US" sz="1350"/>
            </a:p>
          </p:txBody>
        </p:sp>
        <p:sp>
          <p:nvSpPr>
            <p:cNvPr id="110" name="矩形 109">
              <a:extLst>
                <a:ext uri="{FF2B5EF4-FFF2-40B4-BE49-F238E27FC236}">
                  <a16:creationId xmlns="" xmlns:a16="http://schemas.microsoft.com/office/drawing/2014/main" id="{A269C9CB-AA41-4C16-97D7-80065CFC17F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 rot="16200000">
              <a:off x="6264" y="5811"/>
              <a:ext cx="1981" cy="41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70AD47"/>
              </a:solidFill>
            </a:ln>
          </p:spPr>
          <p:style>
            <a:lnRef idx="2">
              <a:srgbClr val="70AD47"/>
            </a:lnRef>
            <a:fillRef idx="1">
              <a:sysClr val="window" lastClr="FFFFFF"/>
            </a:fillRef>
            <a:effectRef idx="0">
              <a:srgbClr val="70AD47"/>
            </a:effectRef>
            <a:fontRef idx="minor">
              <a:srgbClr val="000000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200"/>
            </a:p>
          </p:txBody>
        </p:sp>
      </p:grpSp>
      <p:sp>
        <p:nvSpPr>
          <p:cNvPr id="111" name="文本框 110">
            <a:extLst>
              <a:ext uri="{FF2B5EF4-FFF2-40B4-BE49-F238E27FC236}">
                <a16:creationId xmlns="" xmlns:a16="http://schemas.microsoft.com/office/drawing/2014/main" id="{21BB206C-FE7A-413A-B872-A109822B78AC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6440170" y="3005588"/>
            <a:ext cx="408940" cy="1555115"/>
          </a:xfrm>
          <a:prstGeom prst="rect">
            <a:avLst/>
          </a:prstGeom>
          <a:noFill/>
        </p:spPr>
        <p:txBody>
          <a:bodyPr vert="eaVert" wrap="square" rtlCol="0"/>
          <a:lstStyle/>
          <a:p>
            <a:pPr algn="ctr"/>
            <a:r>
              <a:rPr lang="zh-CN" altLang="en-US" sz="1400" spc="150">
                <a:solidFill>
                  <a:srgbClr val="000000"/>
                </a:solidFill>
              </a:rPr>
              <a:t>产品经理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6925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市场定位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105025" y="1313180"/>
            <a:ext cx="8729980" cy="4991100"/>
            <a:chOff x="3315" y="2328"/>
            <a:chExt cx="13748" cy="7860"/>
          </a:xfrm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315" y="7798"/>
              <a:ext cx="2393" cy="2390"/>
            </a:xfrm>
            <a:custGeom>
              <a:avLst/>
              <a:gdLst>
                <a:gd name="T0" fmla="*/ 568 w 631"/>
                <a:gd name="T1" fmla="*/ 316 h 632"/>
                <a:gd name="T2" fmla="*/ 315 w 631"/>
                <a:gd name="T3" fmla="*/ 568 h 632"/>
                <a:gd name="T4" fmla="*/ 63 w 631"/>
                <a:gd name="T5" fmla="*/ 316 h 632"/>
                <a:gd name="T6" fmla="*/ 315 w 631"/>
                <a:gd name="T7" fmla="*/ 64 h 632"/>
                <a:gd name="T8" fmla="*/ 568 w 631"/>
                <a:gd name="T9" fmla="*/ 316 h 632"/>
                <a:gd name="T10" fmla="*/ 631 w 631"/>
                <a:gd name="T11" fmla="*/ 316 h 632"/>
                <a:gd name="T12" fmla="*/ 315 w 631"/>
                <a:gd name="T13" fmla="*/ 0 h 632"/>
                <a:gd name="T14" fmla="*/ 0 w 631"/>
                <a:gd name="T15" fmla="*/ 316 h 632"/>
                <a:gd name="T16" fmla="*/ 315 w 631"/>
                <a:gd name="T17" fmla="*/ 632 h 632"/>
                <a:gd name="T18" fmla="*/ 631 w 631"/>
                <a:gd name="T19" fmla="*/ 316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632">
                  <a:moveTo>
                    <a:pt x="568" y="316"/>
                  </a:moveTo>
                  <a:cubicBezTo>
                    <a:pt x="568" y="455"/>
                    <a:pt x="455" y="568"/>
                    <a:pt x="315" y="568"/>
                  </a:cubicBezTo>
                  <a:cubicBezTo>
                    <a:pt x="176" y="568"/>
                    <a:pt x="63" y="455"/>
                    <a:pt x="63" y="316"/>
                  </a:cubicBezTo>
                  <a:cubicBezTo>
                    <a:pt x="63" y="177"/>
                    <a:pt x="176" y="64"/>
                    <a:pt x="315" y="64"/>
                  </a:cubicBezTo>
                  <a:cubicBezTo>
                    <a:pt x="455" y="64"/>
                    <a:pt x="568" y="177"/>
                    <a:pt x="568" y="316"/>
                  </a:cubicBezTo>
                  <a:moveTo>
                    <a:pt x="631" y="316"/>
                  </a:moveTo>
                  <a:cubicBezTo>
                    <a:pt x="631" y="141"/>
                    <a:pt x="490" y="0"/>
                    <a:pt x="315" y="0"/>
                  </a:cubicBezTo>
                  <a:cubicBezTo>
                    <a:pt x="141" y="0"/>
                    <a:pt x="0" y="141"/>
                    <a:pt x="0" y="316"/>
                  </a:cubicBezTo>
                  <a:cubicBezTo>
                    <a:pt x="0" y="490"/>
                    <a:pt x="141" y="632"/>
                    <a:pt x="315" y="632"/>
                  </a:cubicBezTo>
                  <a:cubicBezTo>
                    <a:pt x="490" y="632"/>
                    <a:pt x="631" y="490"/>
                    <a:pt x="631" y="31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315" y="5975"/>
              <a:ext cx="2393" cy="2387"/>
            </a:xfrm>
            <a:custGeom>
              <a:avLst/>
              <a:gdLst>
                <a:gd name="T0" fmla="*/ 389 w 631"/>
                <a:gd name="T1" fmla="*/ 557 h 631"/>
                <a:gd name="T2" fmla="*/ 315 w 631"/>
                <a:gd name="T3" fmla="*/ 568 h 631"/>
                <a:gd name="T4" fmla="*/ 63 w 631"/>
                <a:gd name="T5" fmla="*/ 316 h 631"/>
                <a:gd name="T6" fmla="*/ 315 w 631"/>
                <a:gd name="T7" fmla="*/ 63 h 631"/>
                <a:gd name="T8" fmla="*/ 568 w 631"/>
                <a:gd name="T9" fmla="*/ 316 h 631"/>
                <a:gd name="T10" fmla="*/ 464 w 631"/>
                <a:gd name="T11" fmla="*/ 519 h 631"/>
                <a:gd name="T12" fmla="*/ 519 w 631"/>
                <a:gd name="T13" fmla="*/ 557 h 631"/>
                <a:gd name="T14" fmla="*/ 631 w 631"/>
                <a:gd name="T15" fmla="*/ 316 h 631"/>
                <a:gd name="T16" fmla="*/ 315 w 631"/>
                <a:gd name="T17" fmla="*/ 0 h 631"/>
                <a:gd name="T18" fmla="*/ 0 w 631"/>
                <a:gd name="T19" fmla="*/ 316 h 631"/>
                <a:gd name="T20" fmla="*/ 315 w 631"/>
                <a:gd name="T21" fmla="*/ 631 h 631"/>
                <a:gd name="T22" fmla="*/ 464 w 631"/>
                <a:gd name="T23" fmla="*/ 594 h 631"/>
                <a:gd name="T24" fmla="*/ 389 w 631"/>
                <a:gd name="T25" fmla="*/ 55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" h="631">
                  <a:moveTo>
                    <a:pt x="389" y="557"/>
                  </a:moveTo>
                  <a:cubicBezTo>
                    <a:pt x="366" y="564"/>
                    <a:pt x="341" y="568"/>
                    <a:pt x="315" y="568"/>
                  </a:cubicBezTo>
                  <a:cubicBezTo>
                    <a:pt x="176" y="568"/>
                    <a:pt x="63" y="455"/>
                    <a:pt x="63" y="316"/>
                  </a:cubicBezTo>
                  <a:cubicBezTo>
                    <a:pt x="63" y="176"/>
                    <a:pt x="176" y="63"/>
                    <a:pt x="315" y="63"/>
                  </a:cubicBezTo>
                  <a:cubicBezTo>
                    <a:pt x="455" y="63"/>
                    <a:pt x="568" y="176"/>
                    <a:pt x="568" y="316"/>
                  </a:cubicBezTo>
                  <a:cubicBezTo>
                    <a:pt x="568" y="399"/>
                    <a:pt x="527" y="473"/>
                    <a:pt x="464" y="519"/>
                  </a:cubicBezTo>
                  <a:cubicBezTo>
                    <a:pt x="484" y="530"/>
                    <a:pt x="502" y="542"/>
                    <a:pt x="519" y="557"/>
                  </a:cubicBezTo>
                  <a:cubicBezTo>
                    <a:pt x="588" y="499"/>
                    <a:pt x="631" y="412"/>
                    <a:pt x="631" y="316"/>
                  </a:cubicBezTo>
                  <a:cubicBezTo>
                    <a:pt x="631" y="141"/>
                    <a:pt x="490" y="0"/>
                    <a:pt x="315" y="0"/>
                  </a:cubicBezTo>
                  <a:cubicBezTo>
                    <a:pt x="141" y="0"/>
                    <a:pt x="0" y="141"/>
                    <a:pt x="0" y="316"/>
                  </a:cubicBezTo>
                  <a:cubicBezTo>
                    <a:pt x="0" y="490"/>
                    <a:pt x="141" y="631"/>
                    <a:pt x="315" y="631"/>
                  </a:cubicBezTo>
                  <a:cubicBezTo>
                    <a:pt x="369" y="631"/>
                    <a:pt x="420" y="618"/>
                    <a:pt x="464" y="594"/>
                  </a:cubicBezTo>
                  <a:cubicBezTo>
                    <a:pt x="442" y="578"/>
                    <a:pt x="416" y="565"/>
                    <a:pt x="389" y="5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315" y="4152"/>
              <a:ext cx="2393" cy="2387"/>
            </a:xfrm>
            <a:custGeom>
              <a:avLst/>
              <a:gdLst>
                <a:gd name="T0" fmla="*/ 389 w 631"/>
                <a:gd name="T1" fmla="*/ 557 h 632"/>
                <a:gd name="T2" fmla="*/ 315 w 631"/>
                <a:gd name="T3" fmla="*/ 568 h 632"/>
                <a:gd name="T4" fmla="*/ 63 w 631"/>
                <a:gd name="T5" fmla="*/ 316 h 632"/>
                <a:gd name="T6" fmla="*/ 315 w 631"/>
                <a:gd name="T7" fmla="*/ 64 h 632"/>
                <a:gd name="T8" fmla="*/ 568 w 631"/>
                <a:gd name="T9" fmla="*/ 316 h 632"/>
                <a:gd name="T10" fmla="*/ 464 w 631"/>
                <a:gd name="T11" fmla="*/ 520 h 632"/>
                <a:gd name="T12" fmla="*/ 519 w 631"/>
                <a:gd name="T13" fmla="*/ 557 h 632"/>
                <a:gd name="T14" fmla="*/ 631 w 631"/>
                <a:gd name="T15" fmla="*/ 316 h 632"/>
                <a:gd name="T16" fmla="*/ 315 w 631"/>
                <a:gd name="T17" fmla="*/ 0 h 632"/>
                <a:gd name="T18" fmla="*/ 0 w 631"/>
                <a:gd name="T19" fmla="*/ 316 h 632"/>
                <a:gd name="T20" fmla="*/ 315 w 631"/>
                <a:gd name="T21" fmla="*/ 632 h 632"/>
                <a:gd name="T22" fmla="*/ 464 w 631"/>
                <a:gd name="T23" fmla="*/ 595 h 632"/>
                <a:gd name="T24" fmla="*/ 389 w 631"/>
                <a:gd name="T25" fmla="*/ 557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" h="632">
                  <a:moveTo>
                    <a:pt x="389" y="557"/>
                  </a:moveTo>
                  <a:cubicBezTo>
                    <a:pt x="366" y="564"/>
                    <a:pt x="341" y="568"/>
                    <a:pt x="315" y="568"/>
                  </a:cubicBezTo>
                  <a:cubicBezTo>
                    <a:pt x="176" y="568"/>
                    <a:pt x="63" y="455"/>
                    <a:pt x="63" y="316"/>
                  </a:cubicBezTo>
                  <a:cubicBezTo>
                    <a:pt x="63" y="177"/>
                    <a:pt x="176" y="64"/>
                    <a:pt x="315" y="64"/>
                  </a:cubicBezTo>
                  <a:cubicBezTo>
                    <a:pt x="455" y="64"/>
                    <a:pt x="568" y="177"/>
                    <a:pt x="568" y="316"/>
                  </a:cubicBezTo>
                  <a:cubicBezTo>
                    <a:pt x="568" y="400"/>
                    <a:pt x="527" y="474"/>
                    <a:pt x="464" y="520"/>
                  </a:cubicBezTo>
                  <a:cubicBezTo>
                    <a:pt x="484" y="530"/>
                    <a:pt x="502" y="543"/>
                    <a:pt x="519" y="557"/>
                  </a:cubicBezTo>
                  <a:cubicBezTo>
                    <a:pt x="588" y="499"/>
                    <a:pt x="631" y="413"/>
                    <a:pt x="631" y="316"/>
                  </a:cubicBezTo>
                  <a:cubicBezTo>
                    <a:pt x="631" y="142"/>
                    <a:pt x="490" y="0"/>
                    <a:pt x="315" y="0"/>
                  </a:cubicBezTo>
                  <a:cubicBezTo>
                    <a:pt x="141" y="0"/>
                    <a:pt x="0" y="142"/>
                    <a:pt x="0" y="316"/>
                  </a:cubicBezTo>
                  <a:cubicBezTo>
                    <a:pt x="0" y="491"/>
                    <a:pt x="141" y="632"/>
                    <a:pt x="315" y="632"/>
                  </a:cubicBezTo>
                  <a:cubicBezTo>
                    <a:pt x="369" y="632"/>
                    <a:pt x="420" y="618"/>
                    <a:pt x="464" y="595"/>
                  </a:cubicBezTo>
                  <a:cubicBezTo>
                    <a:pt x="442" y="578"/>
                    <a:pt x="416" y="566"/>
                    <a:pt x="389" y="55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3315" y="2328"/>
              <a:ext cx="2393" cy="2387"/>
            </a:xfrm>
            <a:custGeom>
              <a:avLst/>
              <a:gdLst>
                <a:gd name="T0" fmla="*/ 389 w 631"/>
                <a:gd name="T1" fmla="*/ 557 h 631"/>
                <a:gd name="T2" fmla="*/ 315 w 631"/>
                <a:gd name="T3" fmla="*/ 568 h 631"/>
                <a:gd name="T4" fmla="*/ 63 w 631"/>
                <a:gd name="T5" fmla="*/ 316 h 631"/>
                <a:gd name="T6" fmla="*/ 315 w 631"/>
                <a:gd name="T7" fmla="*/ 63 h 631"/>
                <a:gd name="T8" fmla="*/ 568 w 631"/>
                <a:gd name="T9" fmla="*/ 316 h 631"/>
                <a:gd name="T10" fmla="*/ 464 w 631"/>
                <a:gd name="T11" fmla="*/ 519 h 631"/>
                <a:gd name="T12" fmla="*/ 519 w 631"/>
                <a:gd name="T13" fmla="*/ 557 h 631"/>
                <a:gd name="T14" fmla="*/ 631 w 631"/>
                <a:gd name="T15" fmla="*/ 316 h 631"/>
                <a:gd name="T16" fmla="*/ 315 w 631"/>
                <a:gd name="T17" fmla="*/ 0 h 631"/>
                <a:gd name="T18" fmla="*/ 0 w 631"/>
                <a:gd name="T19" fmla="*/ 316 h 631"/>
                <a:gd name="T20" fmla="*/ 315 w 631"/>
                <a:gd name="T21" fmla="*/ 631 h 631"/>
                <a:gd name="T22" fmla="*/ 464 w 631"/>
                <a:gd name="T23" fmla="*/ 594 h 631"/>
                <a:gd name="T24" fmla="*/ 389 w 631"/>
                <a:gd name="T25" fmla="*/ 55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" h="631">
                  <a:moveTo>
                    <a:pt x="389" y="557"/>
                  </a:moveTo>
                  <a:cubicBezTo>
                    <a:pt x="366" y="564"/>
                    <a:pt x="341" y="568"/>
                    <a:pt x="315" y="568"/>
                  </a:cubicBezTo>
                  <a:cubicBezTo>
                    <a:pt x="176" y="568"/>
                    <a:pt x="63" y="455"/>
                    <a:pt x="63" y="316"/>
                  </a:cubicBezTo>
                  <a:cubicBezTo>
                    <a:pt x="63" y="177"/>
                    <a:pt x="176" y="63"/>
                    <a:pt x="315" y="63"/>
                  </a:cubicBezTo>
                  <a:cubicBezTo>
                    <a:pt x="455" y="63"/>
                    <a:pt x="568" y="177"/>
                    <a:pt x="568" y="316"/>
                  </a:cubicBezTo>
                  <a:cubicBezTo>
                    <a:pt x="568" y="399"/>
                    <a:pt x="527" y="473"/>
                    <a:pt x="464" y="519"/>
                  </a:cubicBezTo>
                  <a:cubicBezTo>
                    <a:pt x="484" y="530"/>
                    <a:pt x="502" y="543"/>
                    <a:pt x="519" y="557"/>
                  </a:cubicBezTo>
                  <a:cubicBezTo>
                    <a:pt x="588" y="499"/>
                    <a:pt x="631" y="412"/>
                    <a:pt x="631" y="316"/>
                  </a:cubicBezTo>
                  <a:cubicBezTo>
                    <a:pt x="631" y="141"/>
                    <a:pt x="490" y="0"/>
                    <a:pt x="315" y="0"/>
                  </a:cubicBezTo>
                  <a:cubicBezTo>
                    <a:pt x="141" y="0"/>
                    <a:pt x="0" y="141"/>
                    <a:pt x="0" y="316"/>
                  </a:cubicBezTo>
                  <a:cubicBezTo>
                    <a:pt x="0" y="490"/>
                    <a:pt x="141" y="631"/>
                    <a:pt x="315" y="631"/>
                  </a:cubicBezTo>
                  <a:cubicBezTo>
                    <a:pt x="369" y="631"/>
                    <a:pt x="420" y="618"/>
                    <a:pt x="464" y="594"/>
                  </a:cubicBezTo>
                  <a:cubicBezTo>
                    <a:pt x="442" y="578"/>
                    <a:pt x="416" y="565"/>
                    <a:pt x="389" y="5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grpSp>
          <p:nvGrpSpPr>
            <p:cNvPr id="16" name="Group 23"/>
            <p:cNvGrpSpPr>
              <a:grpSpLocks noChangeAspect="1"/>
            </p:cNvGrpSpPr>
            <p:nvPr/>
          </p:nvGrpSpPr>
          <p:grpSpPr>
            <a:xfrm>
              <a:off x="4108" y="2932"/>
              <a:ext cx="811" cy="1073"/>
              <a:chOff x="4127500" y="2260600"/>
              <a:chExt cx="612776" cy="811213"/>
            </a:xfrm>
            <a:solidFill>
              <a:schemeClr val="accent1"/>
            </a:solidFill>
          </p:grpSpPr>
          <p:sp>
            <p:nvSpPr>
              <p:cNvPr id="17" name="Freeform 22"/>
              <p:cNvSpPr/>
              <p:nvPr/>
            </p:nvSpPr>
            <p:spPr bwMode="auto">
              <a:xfrm>
                <a:off x="4491038" y="2894013"/>
                <a:ext cx="87313" cy="22225"/>
              </a:xfrm>
              <a:custGeom>
                <a:avLst/>
                <a:gdLst>
                  <a:gd name="T0" fmla="*/ 61 w 63"/>
                  <a:gd name="T1" fmla="*/ 9 h 16"/>
                  <a:gd name="T2" fmla="*/ 2 w 63"/>
                  <a:gd name="T3" fmla="*/ 0 h 16"/>
                  <a:gd name="T4" fmla="*/ 0 w 63"/>
                  <a:gd name="T5" fmla="*/ 5 h 16"/>
                  <a:gd name="T6" fmla="*/ 63 w 63"/>
                  <a:gd name="T7" fmla="*/ 16 h 16"/>
                  <a:gd name="T8" fmla="*/ 61 w 63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6">
                    <a:moveTo>
                      <a:pt x="61" y="9"/>
                    </a:moveTo>
                    <a:cubicBezTo>
                      <a:pt x="61" y="9"/>
                      <a:pt x="19" y="4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6"/>
                      <a:pt x="59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grpSp>
            <p:nvGrpSpPr>
              <p:cNvPr id="18" name="Group 25"/>
              <p:cNvGrpSpPr/>
              <p:nvPr/>
            </p:nvGrpSpPr>
            <p:grpSpPr>
              <a:xfrm>
                <a:off x="4127500" y="2260600"/>
                <a:ext cx="612776" cy="811213"/>
                <a:chOff x="4127500" y="2260600"/>
                <a:chExt cx="612776" cy="811213"/>
              </a:xfrm>
              <a:grpFill/>
            </p:grpSpPr>
            <p:grpSp>
              <p:nvGrpSpPr>
                <p:cNvPr id="19" name="Group 26"/>
                <p:cNvGrpSpPr/>
                <p:nvPr/>
              </p:nvGrpSpPr>
              <p:grpSpPr>
                <a:xfrm>
                  <a:off x="4127500" y="2260600"/>
                  <a:ext cx="612776" cy="811213"/>
                  <a:chOff x="4127500" y="2260600"/>
                  <a:chExt cx="612776" cy="811213"/>
                </a:xfrm>
                <a:grpFill/>
              </p:grpSpPr>
              <p:sp>
                <p:nvSpPr>
                  <p:cNvPr id="22" name="Freeform 19"/>
                  <p:cNvSpPr/>
                  <p:nvPr/>
                </p:nvSpPr>
                <p:spPr bwMode="auto">
                  <a:xfrm>
                    <a:off x="4267200" y="2260600"/>
                    <a:ext cx="271463" cy="234950"/>
                  </a:xfrm>
                  <a:custGeom>
                    <a:avLst/>
                    <a:gdLst>
                      <a:gd name="T0" fmla="*/ 98 w 196"/>
                      <a:gd name="T1" fmla="*/ 0 h 170"/>
                      <a:gd name="T2" fmla="*/ 170 w 196"/>
                      <a:gd name="T3" fmla="*/ 32 h 170"/>
                      <a:gd name="T4" fmla="*/ 180 w 196"/>
                      <a:gd name="T5" fmla="*/ 121 h 170"/>
                      <a:gd name="T6" fmla="*/ 165 w 196"/>
                      <a:gd name="T7" fmla="*/ 168 h 170"/>
                      <a:gd name="T8" fmla="*/ 157 w 196"/>
                      <a:gd name="T9" fmla="*/ 121 h 170"/>
                      <a:gd name="T10" fmla="*/ 142 w 196"/>
                      <a:gd name="T11" fmla="*/ 67 h 170"/>
                      <a:gd name="T12" fmla="*/ 97 w 196"/>
                      <a:gd name="T13" fmla="*/ 61 h 170"/>
                      <a:gd name="T14" fmla="*/ 41 w 196"/>
                      <a:gd name="T15" fmla="*/ 71 h 170"/>
                      <a:gd name="T16" fmla="*/ 30 w 196"/>
                      <a:gd name="T17" fmla="*/ 123 h 170"/>
                      <a:gd name="T18" fmla="*/ 26 w 196"/>
                      <a:gd name="T19" fmla="*/ 159 h 170"/>
                      <a:gd name="T20" fmla="*/ 18 w 196"/>
                      <a:gd name="T21" fmla="*/ 97 h 170"/>
                      <a:gd name="T22" fmla="*/ 98 w 196"/>
                      <a:gd name="T23" fmla="*/ 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6" h="170">
                        <a:moveTo>
                          <a:pt x="98" y="0"/>
                        </a:moveTo>
                        <a:cubicBezTo>
                          <a:pt x="98" y="0"/>
                          <a:pt x="145" y="4"/>
                          <a:pt x="170" y="32"/>
                        </a:cubicBezTo>
                        <a:cubicBezTo>
                          <a:pt x="196" y="60"/>
                          <a:pt x="186" y="97"/>
                          <a:pt x="180" y="121"/>
                        </a:cubicBezTo>
                        <a:cubicBezTo>
                          <a:pt x="180" y="121"/>
                          <a:pt x="165" y="165"/>
                          <a:pt x="165" y="168"/>
                        </a:cubicBezTo>
                        <a:cubicBezTo>
                          <a:pt x="165" y="170"/>
                          <a:pt x="162" y="132"/>
                          <a:pt x="157" y="121"/>
                        </a:cubicBezTo>
                        <a:cubicBezTo>
                          <a:pt x="152" y="110"/>
                          <a:pt x="160" y="79"/>
                          <a:pt x="142" y="67"/>
                        </a:cubicBezTo>
                        <a:cubicBezTo>
                          <a:pt x="123" y="55"/>
                          <a:pt x="97" y="61"/>
                          <a:pt x="97" y="61"/>
                        </a:cubicBezTo>
                        <a:cubicBezTo>
                          <a:pt x="97" y="61"/>
                          <a:pt x="59" y="50"/>
                          <a:pt x="41" y="71"/>
                        </a:cubicBezTo>
                        <a:cubicBezTo>
                          <a:pt x="23" y="91"/>
                          <a:pt x="33" y="107"/>
                          <a:pt x="30" y="123"/>
                        </a:cubicBezTo>
                        <a:cubicBezTo>
                          <a:pt x="28" y="139"/>
                          <a:pt x="26" y="159"/>
                          <a:pt x="26" y="159"/>
                        </a:cubicBezTo>
                        <a:cubicBezTo>
                          <a:pt x="26" y="159"/>
                          <a:pt x="19" y="115"/>
                          <a:pt x="18" y="97"/>
                        </a:cubicBezTo>
                        <a:cubicBezTo>
                          <a:pt x="16" y="80"/>
                          <a:pt x="0" y="18"/>
                          <a:pt x="9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en-US" sz="2400"/>
                  </a:p>
                </p:txBody>
              </p:sp>
              <p:sp>
                <p:nvSpPr>
                  <p:cNvPr id="23" name="Freeform 20"/>
                  <p:cNvSpPr/>
                  <p:nvPr/>
                </p:nvSpPr>
                <p:spPr bwMode="auto">
                  <a:xfrm>
                    <a:off x="4127500" y="2557463"/>
                    <a:ext cx="612776" cy="514350"/>
                  </a:xfrm>
                  <a:custGeom>
                    <a:avLst/>
                    <a:gdLst>
                      <a:gd name="T0" fmla="*/ 152 w 442"/>
                      <a:gd name="T1" fmla="*/ 10 h 371"/>
                      <a:gd name="T2" fmla="*/ 158 w 442"/>
                      <a:gd name="T3" fmla="*/ 40 h 371"/>
                      <a:gd name="T4" fmla="*/ 200 w 442"/>
                      <a:gd name="T5" fmla="*/ 72 h 371"/>
                      <a:gd name="T6" fmla="*/ 258 w 442"/>
                      <a:gd name="T7" fmla="*/ 14 h 371"/>
                      <a:gd name="T8" fmla="*/ 257 w 442"/>
                      <a:gd name="T9" fmla="*/ 0 h 371"/>
                      <a:gd name="T10" fmla="*/ 277 w 442"/>
                      <a:gd name="T11" fmla="*/ 19 h 371"/>
                      <a:gd name="T12" fmla="*/ 278 w 442"/>
                      <a:gd name="T13" fmla="*/ 28 h 371"/>
                      <a:gd name="T14" fmla="*/ 374 w 442"/>
                      <a:gd name="T15" fmla="*/ 56 h 371"/>
                      <a:gd name="T16" fmla="*/ 429 w 442"/>
                      <a:gd name="T17" fmla="*/ 197 h 371"/>
                      <a:gd name="T18" fmla="*/ 420 w 442"/>
                      <a:gd name="T19" fmla="*/ 336 h 371"/>
                      <a:gd name="T20" fmla="*/ 360 w 442"/>
                      <a:gd name="T21" fmla="*/ 356 h 371"/>
                      <a:gd name="T22" fmla="*/ 325 w 442"/>
                      <a:gd name="T23" fmla="*/ 352 h 371"/>
                      <a:gd name="T24" fmla="*/ 324 w 442"/>
                      <a:gd name="T25" fmla="*/ 309 h 371"/>
                      <a:gd name="T26" fmla="*/ 316 w 442"/>
                      <a:gd name="T27" fmla="*/ 252 h 371"/>
                      <a:gd name="T28" fmla="*/ 334 w 442"/>
                      <a:gd name="T29" fmla="*/ 248 h 371"/>
                      <a:gd name="T30" fmla="*/ 311 w 442"/>
                      <a:gd name="T31" fmla="*/ 226 h 371"/>
                      <a:gd name="T32" fmla="*/ 269 w 442"/>
                      <a:gd name="T33" fmla="*/ 248 h 371"/>
                      <a:gd name="T34" fmla="*/ 208 w 442"/>
                      <a:gd name="T35" fmla="*/ 237 h 371"/>
                      <a:gd name="T36" fmla="*/ 206 w 442"/>
                      <a:gd name="T37" fmla="*/ 117 h 371"/>
                      <a:gd name="T38" fmla="*/ 202 w 442"/>
                      <a:gd name="T39" fmla="*/ 105 h 371"/>
                      <a:gd name="T40" fmla="*/ 211 w 442"/>
                      <a:gd name="T41" fmla="*/ 89 h 371"/>
                      <a:gd name="T42" fmla="*/ 234 w 442"/>
                      <a:gd name="T43" fmla="*/ 73 h 371"/>
                      <a:gd name="T44" fmla="*/ 227 w 442"/>
                      <a:gd name="T45" fmla="*/ 64 h 371"/>
                      <a:gd name="T46" fmla="*/ 204 w 442"/>
                      <a:gd name="T47" fmla="*/ 81 h 371"/>
                      <a:gd name="T48" fmla="*/ 196 w 442"/>
                      <a:gd name="T49" fmla="*/ 81 h 371"/>
                      <a:gd name="T50" fmla="*/ 176 w 442"/>
                      <a:gd name="T51" fmla="*/ 68 h 371"/>
                      <a:gd name="T52" fmla="*/ 166 w 442"/>
                      <a:gd name="T53" fmla="*/ 79 h 371"/>
                      <a:gd name="T54" fmla="*/ 187 w 442"/>
                      <a:gd name="T55" fmla="*/ 91 h 371"/>
                      <a:gd name="T56" fmla="*/ 184 w 442"/>
                      <a:gd name="T57" fmla="*/ 101 h 371"/>
                      <a:gd name="T58" fmla="*/ 174 w 442"/>
                      <a:gd name="T59" fmla="*/ 117 h 371"/>
                      <a:gd name="T60" fmla="*/ 165 w 442"/>
                      <a:gd name="T61" fmla="*/ 226 h 371"/>
                      <a:gd name="T62" fmla="*/ 118 w 442"/>
                      <a:gd name="T63" fmla="*/ 227 h 371"/>
                      <a:gd name="T64" fmla="*/ 89 w 442"/>
                      <a:gd name="T65" fmla="*/ 267 h 371"/>
                      <a:gd name="T66" fmla="*/ 102 w 442"/>
                      <a:gd name="T67" fmla="*/ 275 h 371"/>
                      <a:gd name="T68" fmla="*/ 98 w 442"/>
                      <a:gd name="T69" fmla="*/ 364 h 371"/>
                      <a:gd name="T70" fmla="*/ 53 w 442"/>
                      <a:gd name="T71" fmla="*/ 367 h 371"/>
                      <a:gd name="T72" fmla="*/ 4 w 442"/>
                      <a:gd name="T73" fmla="*/ 310 h 371"/>
                      <a:gd name="T74" fmla="*/ 6 w 442"/>
                      <a:gd name="T75" fmla="*/ 180 h 371"/>
                      <a:gd name="T76" fmla="*/ 46 w 442"/>
                      <a:gd name="T77" fmla="*/ 77 h 371"/>
                      <a:gd name="T78" fmla="*/ 125 w 442"/>
                      <a:gd name="T79" fmla="*/ 46 h 371"/>
                      <a:gd name="T80" fmla="*/ 152 w 442"/>
                      <a:gd name="T81" fmla="*/ 10 h 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42" h="371">
                        <a:moveTo>
                          <a:pt x="152" y="10"/>
                        </a:moveTo>
                        <a:cubicBezTo>
                          <a:pt x="152" y="10"/>
                          <a:pt x="149" y="27"/>
                          <a:pt x="158" y="40"/>
                        </a:cubicBezTo>
                        <a:cubicBezTo>
                          <a:pt x="168" y="53"/>
                          <a:pt x="193" y="75"/>
                          <a:pt x="200" y="72"/>
                        </a:cubicBezTo>
                        <a:cubicBezTo>
                          <a:pt x="207" y="70"/>
                          <a:pt x="255" y="26"/>
                          <a:pt x="258" y="14"/>
                        </a:cubicBezTo>
                        <a:cubicBezTo>
                          <a:pt x="261" y="2"/>
                          <a:pt x="257" y="0"/>
                          <a:pt x="257" y="0"/>
                        </a:cubicBezTo>
                        <a:cubicBezTo>
                          <a:pt x="257" y="0"/>
                          <a:pt x="276" y="15"/>
                          <a:pt x="277" y="19"/>
                        </a:cubicBezTo>
                        <a:cubicBezTo>
                          <a:pt x="278" y="24"/>
                          <a:pt x="278" y="28"/>
                          <a:pt x="278" y="28"/>
                        </a:cubicBezTo>
                        <a:cubicBezTo>
                          <a:pt x="278" y="28"/>
                          <a:pt x="346" y="34"/>
                          <a:pt x="374" y="56"/>
                        </a:cubicBezTo>
                        <a:cubicBezTo>
                          <a:pt x="402" y="78"/>
                          <a:pt x="421" y="146"/>
                          <a:pt x="429" y="197"/>
                        </a:cubicBezTo>
                        <a:cubicBezTo>
                          <a:pt x="437" y="247"/>
                          <a:pt x="442" y="316"/>
                          <a:pt x="420" y="336"/>
                        </a:cubicBezTo>
                        <a:cubicBezTo>
                          <a:pt x="398" y="356"/>
                          <a:pt x="360" y="356"/>
                          <a:pt x="360" y="356"/>
                        </a:cubicBezTo>
                        <a:cubicBezTo>
                          <a:pt x="360" y="356"/>
                          <a:pt x="328" y="360"/>
                          <a:pt x="325" y="352"/>
                        </a:cubicBezTo>
                        <a:cubicBezTo>
                          <a:pt x="323" y="344"/>
                          <a:pt x="331" y="328"/>
                          <a:pt x="324" y="309"/>
                        </a:cubicBezTo>
                        <a:cubicBezTo>
                          <a:pt x="317" y="291"/>
                          <a:pt x="310" y="263"/>
                          <a:pt x="316" y="252"/>
                        </a:cubicBezTo>
                        <a:cubicBezTo>
                          <a:pt x="334" y="248"/>
                          <a:pt x="334" y="248"/>
                          <a:pt x="334" y="248"/>
                        </a:cubicBezTo>
                        <a:cubicBezTo>
                          <a:pt x="334" y="248"/>
                          <a:pt x="328" y="225"/>
                          <a:pt x="311" y="226"/>
                        </a:cubicBezTo>
                        <a:cubicBezTo>
                          <a:pt x="294" y="227"/>
                          <a:pt x="290" y="248"/>
                          <a:pt x="269" y="248"/>
                        </a:cubicBezTo>
                        <a:cubicBezTo>
                          <a:pt x="249" y="248"/>
                          <a:pt x="208" y="237"/>
                          <a:pt x="208" y="237"/>
                        </a:cubicBezTo>
                        <a:cubicBezTo>
                          <a:pt x="206" y="117"/>
                          <a:pt x="206" y="117"/>
                          <a:pt x="206" y="117"/>
                        </a:cubicBezTo>
                        <a:cubicBezTo>
                          <a:pt x="202" y="105"/>
                          <a:pt x="202" y="105"/>
                          <a:pt x="202" y="105"/>
                        </a:cubicBezTo>
                        <a:cubicBezTo>
                          <a:pt x="211" y="89"/>
                          <a:pt x="211" y="89"/>
                          <a:pt x="211" y="89"/>
                        </a:cubicBezTo>
                        <a:cubicBezTo>
                          <a:pt x="234" y="73"/>
                          <a:pt x="234" y="73"/>
                          <a:pt x="234" y="73"/>
                        </a:cubicBezTo>
                        <a:cubicBezTo>
                          <a:pt x="227" y="64"/>
                          <a:pt x="227" y="64"/>
                          <a:pt x="227" y="64"/>
                        </a:cubicBezTo>
                        <a:cubicBezTo>
                          <a:pt x="204" y="81"/>
                          <a:pt x="204" y="81"/>
                          <a:pt x="204" y="81"/>
                        </a:cubicBezTo>
                        <a:cubicBezTo>
                          <a:pt x="196" y="81"/>
                          <a:pt x="196" y="81"/>
                          <a:pt x="196" y="81"/>
                        </a:cubicBezTo>
                        <a:cubicBezTo>
                          <a:pt x="176" y="68"/>
                          <a:pt x="176" y="68"/>
                          <a:pt x="176" y="68"/>
                        </a:cubicBezTo>
                        <a:cubicBezTo>
                          <a:pt x="166" y="79"/>
                          <a:pt x="166" y="79"/>
                          <a:pt x="166" y="79"/>
                        </a:cubicBezTo>
                        <a:cubicBezTo>
                          <a:pt x="187" y="91"/>
                          <a:pt x="187" y="91"/>
                          <a:pt x="187" y="91"/>
                        </a:cubicBezTo>
                        <a:cubicBezTo>
                          <a:pt x="184" y="101"/>
                          <a:pt x="184" y="101"/>
                          <a:pt x="184" y="101"/>
                        </a:cubicBezTo>
                        <a:cubicBezTo>
                          <a:pt x="174" y="117"/>
                          <a:pt x="174" y="117"/>
                          <a:pt x="174" y="117"/>
                        </a:cubicBezTo>
                        <a:cubicBezTo>
                          <a:pt x="165" y="226"/>
                          <a:pt x="165" y="226"/>
                          <a:pt x="165" y="226"/>
                        </a:cubicBezTo>
                        <a:cubicBezTo>
                          <a:pt x="165" y="226"/>
                          <a:pt x="136" y="221"/>
                          <a:pt x="118" y="227"/>
                        </a:cubicBezTo>
                        <a:cubicBezTo>
                          <a:pt x="100" y="234"/>
                          <a:pt x="88" y="254"/>
                          <a:pt x="89" y="267"/>
                        </a:cubicBezTo>
                        <a:cubicBezTo>
                          <a:pt x="89" y="267"/>
                          <a:pt x="88" y="276"/>
                          <a:pt x="102" y="275"/>
                        </a:cubicBezTo>
                        <a:cubicBezTo>
                          <a:pt x="102" y="275"/>
                          <a:pt x="98" y="362"/>
                          <a:pt x="98" y="364"/>
                        </a:cubicBezTo>
                        <a:cubicBezTo>
                          <a:pt x="98" y="366"/>
                          <a:pt x="76" y="371"/>
                          <a:pt x="53" y="367"/>
                        </a:cubicBezTo>
                        <a:cubicBezTo>
                          <a:pt x="31" y="364"/>
                          <a:pt x="9" y="335"/>
                          <a:pt x="4" y="310"/>
                        </a:cubicBezTo>
                        <a:cubicBezTo>
                          <a:pt x="0" y="284"/>
                          <a:pt x="2" y="210"/>
                          <a:pt x="6" y="180"/>
                        </a:cubicBezTo>
                        <a:cubicBezTo>
                          <a:pt x="11" y="150"/>
                          <a:pt x="17" y="88"/>
                          <a:pt x="46" y="77"/>
                        </a:cubicBezTo>
                        <a:cubicBezTo>
                          <a:pt x="74" y="66"/>
                          <a:pt x="114" y="56"/>
                          <a:pt x="125" y="46"/>
                        </a:cubicBezTo>
                        <a:cubicBezTo>
                          <a:pt x="135" y="35"/>
                          <a:pt x="148" y="11"/>
                          <a:pt x="15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20" name="Freeform 21"/>
                <p:cNvSpPr/>
                <p:nvPr/>
              </p:nvSpPr>
              <p:spPr bwMode="auto">
                <a:xfrm>
                  <a:off x="4267200" y="2928938"/>
                  <a:ext cx="368300" cy="120650"/>
                </a:xfrm>
                <a:custGeom>
                  <a:avLst/>
                  <a:gdLst>
                    <a:gd name="T0" fmla="*/ 230 w 266"/>
                    <a:gd name="T1" fmla="*/ 79 h 87"/>
                    <a:gd name="T2" fmla="*/ 151 w 266"/>
                    <a:gd name="T3" fmla="*/ 49 h 87"/>
                    <a:gd name="T4" fmla="*/ 82 w 266"/>
                    <a:gd name="T5" fmla="*/ 17 h 87"/>
                    <a:gd name="T6" fmla="*/ 1 w 266"/>
                    <a:gd name="T7" fmla="*/ 7 h 87"/>
                    <a:gd name="T8" fmla="*/ 0 w 266"/>
                    <a:gd name="T9" fmla="*/ 10 h 87"/>
                    <a:gd name="T10" fmla="*/ 81 w 266"/>
                    <a:gd name="T11" fmla="*/ 22 h 87"/>
                    <a:gd name="T12" fmla="*/ 230 w 266"/>
                    <a:gd name="T13" fmla="*/ 84 h 87"/>
                    <a:gd name="T14" fmla="*/ 230 w 266"/>
                    <a:gd name="T15" fmla="*/ 7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6" h="87">
                      <a:moveTo>
                        <a:pt x="230" y="79"/>
                      </a:moveTo>
                      <a:cubicBezTo>
                        <a:pt x="230" y="79"/>
                        <a:pt x="182" y="65"/>
                        <a:pt x="151" y="49"/>
                      </a:cubicBezTo>
                      <a:cubicBezTo>
                        <a:pt x="120" y="33"/>
                        <a:pt x="87" y="17"/>
                        <a:pt x="82" y="17"/>
                      </a:cubicBezTo>
                      <a:cubicBezTo>
                        <a:pt x="77" y="17"/>
                        <a:pt x="25" y="0"/>
                        <a:pt x="1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42" y="5"/>
                        <a:pt x="81" y="22"/>
                      </a:cubicBezTo>
                      <a:cubicBezTo>
                        <a:pt x="121" y="40"/>
                        <a:pt x="195" y="87"/>
                        <a:pt x="230" y="84"/>
                      </a:cubicBezTo>
                      <a:cubicBezTo>
                        <a:pt x="266" y="81"/>
                        <a:pt x="230" y="79"/>
                        <a:pt x="230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21" name="Freeform 23"/>
                <p:cNvSpPr/>
                <p:nvPr/>
              </p:nvSpPr>
              <p:spPr bwMode="auto">
                <a:xfrm>
                  <a:off x="4251325" y="3009900"/>
                  <a:ext cx="244475" cy="55563"/>
                </a:xfrm>
                <a:custGeom>
                  <a:avLst/>
                  <a:gdLst>
                    <a:gd name="T0" fmla="*/ 5 w 177"/>
                    <a:gd name="T1" fmla="*/ 32 h 40"/>
                    <a:gd name="T2" fmla="*/ 107 w 177"/>
                    <a:gd name="T3" fmla="*/ 22 h 40"/>
                    <a:gd name="T4" fmla="*/ 169 w 177"/>
                    <a:gd name="T5" fmla="*/ 0 h 40"/>
                    <a:gd name="T6" fmla="*/ 177 w 177"/>
                    <a:gd name="T7" fmla="*/ 3 h 40"/>
                    <a:gd name="T8" fmla="*/ 103 w 177"/>
                    <a:gd name="T9" fmla="*/ 29 h 40"/>
                    <a:gd name="T10" fmla="*/ 0 w 177"/>
                    <a:gd name="T11" fmla="*/ 40 h 40"/>
                    <a:gd name="T12" fmla="*/ 5 w 177"/>
                    <a:gd name="T13" fmla="*/ 3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" h="40">
                      <a:moveTo>
                        <a:pt x="5" y="32"/>
                      </a:moveTo>
                      <a:cubicBezTo>
                        <a:pt x="5" y="32"/>
                        <a:pt x="61" y="33"/>
                        <a:pt x="107" y="22"/>
                      </a:cubicBezTo>
                      <a:cubicBezTo>
                        <a:pt x="154" y="10"/>
                        <a:pt x="169" y="0"/>
                        <a:pt x="169" y="0"/>
                      </a:cubicBezTo>
                      <a:cubicBezTo>
                        <a:pt x="177" y="3"/>
                        <a:pt x="177" y="3"/>
                        <a:pt x="177" y="3"/>
                      </a:cubicBezTo>
                      <a:cubicBezTo>
                        <a:pt x="177" y="3"/>
                        <a:pt x="142" y="22"/>
                        <a:pt x="103" y="29"/>
                      </a:cubicBezTo>
                      <a:cubicBezTo>
                        <a:pt x="64" y="36"/>
                        <a:pt x="0" y="40"/>
                        <a:pt x="0" y="40"/>
                      </a:cubicBezTo>
                      <a:lnTo>
                        <a:pt x="5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</p:grpSp>
        </p:grpSp>
        <p:sp>
          <p:nvSpPr>
            <p:cNvPr id="24" name="Freeform 103"/>
            <p:cNvSpPr>
              <a:spLocks noChangeAspect="1" noEditPoints="1"/>
            </p:cNvSpPr>
            <p:nvPr/>
          </p:nvSpPr>
          <p:spPr bwMode="auto">
            <a:xfrm>
              <a:off x="4167" y="4834"/>
              <a:ext cx="694" cy="102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4064" y="6813"/>
              <a:ext cx="946" cy="710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accent1"/>
                </a:solidFill>
              </a:endParaRPr>
            </a:p>
          </p:txBody>
        </p:sp>
        <p:sp>
          <p:nvSpPr>
            <p:cNvPr id="26" name="Freeform 65"/>
            <p:cNvSpPr>
              <a:spLocks noChangeAspect="1" noEditPoints="1"/>
            </p:cNvSpPr>
            <p:nvPr/>
          </p:nvSpPr>
          <p:spPr bwMode="auto">
            <a:xfrm>
              <a:off x="4088" y="8606"/>
              <a:ext cx="851" cy="775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5927" y="2455"/>
              <a:ext cx="2184" cy="2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/>
                <a:t>01</a:t>
              </a:r>
            </a:p>
          </p:txBody>
        </p:sp>
        <p:sp>
          <p:nvSpPr>
            <p:cNvPr id="28" name="TextBox 35"/>
            <p:cNvSpPr txBox="1"/>
            <p:nvPr/>
          </p:nvSpPr>
          <p:spPr>
            <a:xfrm>
              <a:off x="5927" y="7927"/>
              <a:ext cx="2184" cy="2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/>
                <a:t>04</a:t>
              </a:r>
            </a:p>
          </p:txBody>
        </p:sp>
        <p:sp>
          <p:nvSpPr>
            <p:cNvPr id="29" name="TextBox 36"/>
            <p:cNvSpPr txBox="1"/>
            <p:nvPr/>
          </p:nvSpPr>
          <p:spPr>
            <a:xfrm>
              <a:off x="5927" y="6103"/>
              <a:ext cx="2184" cy="2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/>
                <a:t>03</a:t>
              </a:r>
            </a:p>
          </p:txBody>
        </p:sp>
        <p:sp>
          <p:nvSpPr>
            <p:cNvPr id="30" name="TextBox 37"/>
            <p:cNvSpPr txBox="1"/>
            <p:nvPr/>
          </p:nvSpPr>
          <p:spPr>
            <a:xfrm>
              <a:off x="5927" y="4279"/>
              <a:ext cx="2184" cy="2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/>
                <a:t>02</a:t>
              </a:r>
            </a:p>
          </p:txBody>
        </p:sp>
        <p:cxnSp>
          <p:nvCxnSpPr>
            <p:cNvPr id="31" name="Straight Connector 15"/>
            <p:cNvCxnSpPr/>
            <p:nvPr/>
          </p:nvCxnSpPr>
          <p:spPr>
            <a:xfrm>
              <a:off x="8456" y="2943"/>
              <a:ext cx="0" cy="1157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46"/>
            <p:cNvCxnSpPr/>
            <p:nvPr/>
          </p:nvCxnSpPr>
          <p:spPr>
            <a:xfrm>
              <a:off x="8456" y="4767"/>
              <a:ext cx="0" cy="115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47"/>
            <p:cNvCxnSpPr/>
            <p:nvPr/>
          </p:nvCxnSpPr>
          <p:spPr>
            <a:xfrm>
              <a:off x="8456" y="6591"/>
              <a:ext cx="0" cy="1157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48"/>
            <p:cNvCxnSpPr/>
            <p:nvPr/>
          </p:nvCxnSpPr>
          <p:spPr>
            <a:xfrm>
              <a:off x="8456" y="8415"/>
              <a:ext cx="0" cy="115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49"/>
            <p:cNvGrpSpPr/>
            <p:nvPr/>
          </p:nvGrpSpPr>
          <p:grpSpPr>
            <a:xfrm>
              <a:off x="8907" y="2518"/>
              <a:ext cx="8156" cy="1731"/>
              <a:chOff x="1363170" y="1055990"/>
              <a:chExt cx="3884296" cy="824587"/>
            </a:xfrm>
          </p:grpSpPr>
          <p:sp>
            <p:nvSpPr>
              <p:cNvPr id="36" name="TextBox 50"/>
              <p:cNvSpPr txBox="1"/>
              <p:nvPr/>
            </p:nvSpPr>
            <p:spPr>
              <a:xfrm>
                <a:off x="1363170" y="1257807"/>
                <a:ext cx="3884296" cy="622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zh-CN" sz="1600" dirty="0"/>
                  <a:t>北美 </a:t>
                </a:r>
                <a:r>
                  <a:rPr lang="en-US" altLang="zh-CN" sz="1600" dirty="0"/>
                  <a:t>FM US / FM CA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欧盟 </a:t>
                </a:r>
                <a:r>
                  <a:rPr lang="en-US" altLang="zh-CN" sz="1600" dirty="0"/>
                  <a:t>ATEX / IECEx / CE</a:t>
                </a:r>
                <a:endParaRPr lang="zh-CN" sz="1600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计划 </a:t>
                </a:r>
                <a:r>
                  <a:rPr lang="en-US" altLang="zh-CN" sz="1600" dirty="0"/>
                  <a:t>TUV SIL</a:t>
                </a:r>
              </a:p>
            </p:txBody>
          </p:sp>
          <p:sp>
            <p:nvSpPr>
              <p:cNvPr id="37" name="TextBox 51"/>
              <p:cNvSpPr txBox="1"/>
              <p:nvPr/>
            </p:nvSpPr>
            <p:spPr>
              <a:xfrm>
                <a:off x="1363170" y="1055990"/>
                <a:ext cx="1515904" cy="25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</a:rPr>
                  <a:t>国际认证</a:t>
                </a:r>
                <a:endPara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38" name="Group 52"/>
            <p:cNvGrpSpPr/>
            <p:nvPr/>
          </p:nvGrpSpPr>
          <p:grpSpPr>
            <a:xfrm>
              <a:off x="8876" y="8284"/>
              <a:ext cx="7066" cy="1450"/>
              <a:chOff x="1348406" y="1196648"/>
              <a:chExt cx="3365183" cy="690563"/>
            </a:xfrm>
          </p:grpSpPr>
          <p:sp>
            <p:nvSpPr>
              <p:cNvPr id="39" name="TextBox 53"/>
              <p:cNvSpPr txBox="1"/>
              <p:nvPr/>
            </p:nvSpPr>
            <p:spPr>
              <a:xfrm>
                <a:off x="1363170" y="1449537"/>
                <a:ext cx="3350419" cy="437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zh-CN" sz="1600" dirty="0"/>
                  <a:t>设备配套（火焰</a:t>
                </a:r>
                <a:r>
                  <a:rPr lang="en-US" altLang="zh-CN" sz="1600" dirty="0"/>
                  <a:t>+</a:t>
                </a:r>
                <a:r>
                  <a:rPr lang="zh-CN" altLang="en-US" sz="1600" dirty="0"/>
                  <a:t>气体）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定制化解决方案</a:t>
                </a:r>
              </a:p>
            </p:txBody>
          </p:sp>
          <p:sp>
            <p:nvSpPr>
              <p:cNvPr id="40" name="TextBox 54"/>
              <p:cNvSpPr txBox="1"/>
              <p:nvPr/>
            </p:nvSpPr>
            <p:spPr>
              <a:xfrm>
                <a:off x="1348406" y="1196648"/>
                <a:ext cx="2109788" cy="252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accent4"/>
                    </a:solidFill>
                  </a:rPr>
                  <a:t>业务模式</a:t>
                </a:r>
              </a:p>
            </p:txBody>
          </p:sp>
        </p:grpSp>
        <p:grpSp>
          <p:nvGrpSpPr>
            <p:cNvPr id="41" name="Group 55"/>
            <p:cNvGrpSpPr/>
            <p:nvPr/>
          </p:nvGrpSpPr>
          <p:grpSpPr>
            <a:xfrm>
              <a:off x="8876" y="6041"/>
              <a:ext cx="4113" cy="2176"/>
              <a:chOff x="1348406" y="996394"/>
              <a:chExt cx="1958816" cy="1035621"/>
            </a:xfrm>
          </p:grpSpPr>
          <p:sp>
            <p:nvSpPr>
              <p:cNvPr id="42" name="TextBox 56"/>
              <p:cNvSpPr txBox="1"/>
              <p:nvPr/>
            </p:nvSpPr>
            <p:spPr>
              <a:xfrm>
                <a:off x="1363170" y="1224301"/>
                <a:ext cx="1181136" cy="80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zh-CN" sz="1600" dirty="0"/>
                  <a:t>军工</a:t>
                </a:r>
                <a:endParaRPr lang="en-US" altLang="zh-CN" sz="1600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zh-CN" sz="1600" dirty="0"/>
                  <a:t>半导体</a:t>
                </a:r>
                <a:endParaRPr lang="en-US" altLang="zh-CN" sz="1600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zh-CN" sz="1600" dirty="0"/>
                  <a:t>氢能源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zh-CN" sz="1600" dirty="0"/>
                  <a:t>石油石化</a:t>
                </a:r>
              </a:p>
            </p:txBody>
          </p:sp>
          <p:sp>
            <p:nvSpPr>
              <p:cNvPr id="43" name="TextBox 57"/>
              <p:cNvSpPr txBox="1"/>
              <p:nvPr/>
            </p:nvSpPr>
            <p:spPr>
              <a:xfrm>
                <a:off x="1348406" y="996394"/>
                <a:ext cx="1958816" cy="252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1600" b="1" dirty="0">
                    <a:solidFill>
                      <a:schemeClr val="accent3"/>
                    </a:solidFill>
                  </a:rPr>
                  <a:t>聚焦</a:t>
                </a:r>
                <a:r>
                  <a:rPr lang="zh-CN" sz="1600" b="1" dirty="0">
                    <a:solidFill>
                      <a:schemeClr val="accent3"/>
                    </a:solidFill>
                  </a:rPr>
                  <a:t>特</a:t>
                </a:r>
                <a:r>
                  <a:rPr lang="zh-CN" altLang="en-US" sz="1600" b="1" dirty="0">
                    <a:solidFill>
                      <a:schemeClr val="accent3"/>
                    </a:solidFill>
                  </a:rPr>
                  <a:t>定</a:t>
                </a:r>
                <a:r>
                  <a:rPr lang="zh-CN" sz="1600" b="1" dirty="0">
                    <a:solidFill>
                      <a:schemeClr val="accent3"/>
                    </a:solidFill>
                  </a:rPr>
                  <a:t>行业与客户</a:t>
                </a:r>
              </a:p>
            </p:txBody>
          </p:sp>
        </p:grpSp>
        <p:grpSp>
          <p:nvGrpSpPr>
            <p:cNvPr id="44" name="Group 58"/>
            <p:cNvGrpSpPr/>
            <p:nvPr/>
          </p:nvGrpSpPr>
          <p:grpSpPr>
            <a:xfrm>
              <a:off x="8876" y="4418"/>
              <a:ext cx="7067" cy="1557"/>
              <a:chOff x="1348406" y="1092228"/>
              <a:chExt cx="3365659" cy="741913"/>
            </a:xfrm>
          </p:grpSpPr>
          <p:sp>
            <p:nvSpPr>
              <p:cNvPr id="45" name="TextBox 59"/>
              <p:cNvSpPr txBox="1"/>
              <p:nvPr/>
            </p:nvSpPr>
            <p:spPr>
              <a:xfrm>
                <a:off x="1363170" y="1396467"/>
                <a:ext cx="3168492" cy="437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zh-CN" sz="1600" dirty="0"/>
                  <a:t>中国及其他东南亚国家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zh-CN" sz="1600" dirty="0"/>
                  <a:t>美洲市场（美国</a:t>
                </a:r>
                <a:r>
                  <a:rPr lang="en-US" altLang="zh-CN" sz="1600" dirty="0"/>
                  <a:t>/</a:t>
                </a:r>
                <a:r>
                  <a:rPr lang="zh-CN" altLang="en-US" sz="1600" dirty="0"/>
                  <a:t>加拿大</a:t>
                </a:r>
                <a:r>
                  <a:rPr lang="en-US" altLang="zh-CN" sz="1600" dirty="0"/>
                  <a:t>/</a:t>
                </a:r>
                <a:r>
                  <a:rPr lang="zh-CN" altLang="en-US" sz="1600" dirty="0"/>
                  <a:t>巴西等）</a:t>
                </a:r>
              </a:p>
            </p:txBody>
          </p:sp>
          <p:sp>
            <p:nvSpPr>
              <p:cNvPr id="46" name="TextBox 60"/>
              <p:cNvSpPr txBox="1"/>
              <p:nvPr/>
            </p:nvSpPr>
            <p:spPr>
              <a:xfrm>
                <a:off x="1348406" y="1092228"/>
                <a:ext cx="3365659" cy="252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accent2"/>
                    </a:solidFill>
                  </a:rPr>
                  <a:t>全球市场</a:t>
                </a:r>
              </a:p>
            </p:txBody>
          </p:sp>
        </p:grpSp>
      </p:grpSp>
      <p:pic>
        <p:nvPicPr>
          <p:cNvPr id="4" name="图片 3" descr="DI 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8102600" cy="6858000"/>
          </a:xfrm>
          <a:custGeom>
            <a:avLst/>
            <a:gdLst>
              <a:gd name="connsiteX0" fmla="*/ 0 w 6817360"/>
              <a:gd name="connsiteY0" fmla="*/ 0 h 6858000"/>
              <a:gd name="connsiteX1" fmla="*/ 6817360 w 6817360"/>
              <a:gd name="connsiteY1" fmla="*/ 0 h 6858000"/>
              <a:gd name="connsiteX2" fmla="*/ 6817360 w 6817360"/>
              <a:gd name="connsiteY2" fmla="*/ 6858000 h 6858000"/>
              <a:gd name="connsiteX3" fmla="*/ 0 w 6817360"/>
              <a:gd name="connsiteY3" fmla="*/ 6858000 h 6858000"/>
              <a:gd name="connsiteX4" fmla="*/ 0 w 6817360"/>
              <a:gd name="connsiteY4" fmla="*/ 0 h 6858000"/>
              <a:gd name="connsiteX0-1" fmla="*/ 0 w 6817360"/>
              <a:gd name="connsiteY0-2" fmla="*/ 0 h 6858000"/>
              <a:gd name="connsiteX1-3" fmla="*/ 6817360 w 6817360"/>
              <a:gd name="connsiteY1-4" fmla="*/ 0 h 6858000"/>
              <a:gd name="connsiteX2-5" fmla="*/ 4500880 w 6817360"/>
              <a:gd name="connsiteY2-6" fmla="*/ 6847840 h 6858000"/>
              <a:gd name="connsiteX3-7" fmla="*/ 0 w 6817360"/>
              <a:gd name="connsiteY3-8" fmla="*/ 6858000 h 6858000"/>
              <a:gd name="connsiteX4-9" fmla="*/ 0 w 6817360"/>
              <a:gd name="connsiteY4-10" fmla="*/ 0 h 6858000"/>
              <a:gd name="connsiteX0-11" fmla="*/ 0 w 7345680"/>
              <a:gd name="connsiteY0-12" fmla="*/ 0 h 6858000"/>
              <a:gd name="connsiteX1-13" fmla="*/ 7345680 w 7345680"/>
              <a:gd name="connsiteY1-14" fmla="*/ 10160 h 6858000"/>
              <a:gd name="connsiteX2-15" fmla="*/ 4500880 w 7345680"/>
              <a:gd name="connsiteY2-16" fmla="*/ 6847840 h 6858000"/>
              <a:gd name="connsiteX3-17" fmla="*/ 0 w 7345680"/>
              <a:gd name="connsiteY3-18" fmla="*/ 6858000 h 6858000"/>
              <a:gd name="connsiteX4-19" fmla="*/ 0 w 7345680"/>
              <a:gd name="connsiteY4-2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345680" h="6858000">
                <a:moveTo>
                  <a:pt x="0" y="0"/>
                </a:moveTo>
                <a:lnTo>
                  <a:pt x="7345680" y="10160"/>
                </a:lnTo>
                <a:lnTo>
                  <a:pt x="4500880" y="68478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6200000">
            <a:off x="7359650" y="2025650"/>
            <a:ext cx="6858000" cy="2806700"/>
          </a:xfrm>
          <a:prstGeom prst="rtTriangle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4500" y="1861979"/>
            <a:ext cx="55753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02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3875" y="3308529"/>
            <a:ext cx="5727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产品及性能简介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23875" y="4158755"/>
            <a:ext cx="4733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23875" y="4199853"/>
            <a:ext cx="4813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Arial Black" panose="020B0A04020102020204" pitchFamily="34" charset="0"/>
              </a:rPr>
              <a:t>Product Brief Introduction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248434" y="379562"/>
            <a:ext cx="456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四大系列火焰</a:t>
            </a:r>
            <a:r>
              <a:rPr lang="zh-CN" altLang="en-US" sz="3600" dirty="0"/>
              <a:t>探测器</a:t>
            </a:r>
          </a:p>
        </p:txBody>
      </p:sp>
      <p:grpSp>
        <p:nvGrpSpPr>
          <p:cNvPr id="5" name="Group 17"/>
          <p:cNvGrpSpPr/>
          <p:nvPr/>
        </p:nvGrpSpPr>
        <p:grpSpPr>
          <a:xfrm>
            <a:off x="2132590" y="4741353"/>
            <a:ext cx="491209" cy="518583"/>
            <a:chOff x="1841500" y="3328988"/>
            <a:chExt cx="512763" cy="541337"/>
          </a:xfrm>
          <a:solidFill>
            <a:schemeClr val="accent1"/>
          </a:solidFill>
        </p:grpSpPr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1841500" y="3375025"/>
              <a:ext cx="512763" cy="495300"/>
            </a:xfrm>
            <a:custGeom>
              <a:avLst/>
              <a:gdLst>
                <a:gd name="T0" fmla="*/ 167 w 189"/>
                <a:gd name="T1" fmla="*/ 0 h 182"/>
                <a:gd name="T2" fmla="*/ 159 w 189"/>
                <a:gd name="T3" fmla="*/ 0 h 182"/>
                <a:gd name="T4" fmla="*/ 159 w 189"/>
                <a:gd name="T5" fmla="*/ 2 h 182"/>
                <a:gd name="T6" fmla="*/ 147 w 189"/>
                <a:gd name="T7" fmla="*/ 14 h 182"/>
                <a:gd name="T8" fmla="*/ 135 w 189"/>
                <a:gd name="T9" fmla="*/ 2 h 182"/>
                <a:gd name="T10" fmla="*/ 135 w 189"/>
                <a:gd name="T11" fmla="*/ 0 h 182"/>
                <a:gd name="T12" fmla="*/ 126 w 189"/>
                <a:gd name="T13" fmla="*/ 0 h 182"/>
                <a:gd name="T14" fmla="*/ 126 w 189"/>
                <a:gd name="T15" fmla="*/ 2 h 182"/>
                <a:gd name="T16" fmla="*/ 114 w 189"/>
                <a:gd name="T17" fmla="*/ 14 h 182"/>
                <a:gd name="T18" fmla="*/ 102 w 189"/>
                <a:gd name="T19" fmla="*/ 2 h 182"/>
                <a:gd name="T20" fmla="*/ 102 w 189"/>
                <a:gd name="T21" fmla="*/ 0 h 182"/>
                <a:gd name="T22" fmla="*/ 93 w 189"/>
                <a:gd name="T23" fmla="*/ 0 h 182"/>
                <a:gd name="T24" fmla="*/ 93 w 189"/>
                <a:gd name="T25" fmla="*/ 2 h 182"/>
                <a:gd name="T26" fmla="*/ 81 w 189"/>
                <a:gd name="T27" fmla="*/ 14 h 182"/>
                <a:gd name="T28" fmla="*/ 69 w 189"/>
                <a:gd name="T29" fmla="*/ 2 h 182"/>
                <a:gd name="T30" fmla="*/ 69 w 189"/>
                <a:gd name="T31" fmla="*/ 0 h 182"/>
                <a:gd name="T32" fmla="*/ 60 w 189"/>
                <a:gd name="T33" fmla="*/ 0 h 182"/>
                <a:gd name="T34" fmla="*/ 60 w 189"/>
                <a:gd name="T35" fmla="*/ 2 h 182"/>
                <a:gd name="T36" fmla="*/ 48 w 189"/>
                <a:gd name="T37" fmla="*/ 14 h 182"/>
                <a:gd name="T38" fmla="*/ 37 w 189"/>
                <a:gd name="T39" fmla="*/ 2 h 182"/>
                <a:gd name="T40" fmla="*/ 37 w 189"/>
                <a:gd name="T41" fmla="*/ 0 h 182"/>
                <a:gd name="T42" fmla="*/ 22 w 189"/>
                <a:gd name="T43" fmla="*/ 0 h 182"/>
                <a:gd name="T44" fmla="*/ 0 w 189"/>
                <a:gd name="T45" fmla="*/ 31 h 182"/>
                <a:gd name="T46" fmla="*/ 0 w 189"/>
                <a:gd name="T47" fmla="*/ 151 h 182"/>
                <a:gd name="T48" fmla="*/ 22 w 189"/>
                <a:gd name="T49" fmla="*/ 182 h 182"/>
                <a:gd name="T50" fmla="*/ 167 w 189"/>
                <a:gd name="T51" fmla="*/ 182 h 182"/>
                <a:gd name="T52" fmla="*/ 189 w 189"/>
                <a:gd name="T53" fmla="*/ 151 h 182"/>
                <a:gd name="T54" fmla="*/ 189 w 189"/>
                <a:gd name="T55" fmla="*/ 31 h 182"/>
                <a:gd name="T56" fmla="*/ 167 w 189"/>
                <a:gd name="T57" fmla="*/ 0 h 182"/>
                <a:gd name="T58" fmla="*/ 166 w 189"/>
                <a:gd name="T59" fmla="*/ 134 h 182"/>
                <a:gd name="T60" fmla="*/ 150 w 189"/>
                <a:gd name="T61" fmla="*/ 156 h 182"/>
                <a:gd name="T62" fmla="*/ 41 w 189"/>
                <a:gd name="T63" fmla="*/ 156 h 182"/>
                <a:gd name="T64" fmla="*/ 24 w 189"/>
                <a:gd name="T65" fmla="*/ 134 h 182"/>
                <a:gd name="T66" fmla="*/ 24 w 189"/>
                <a:gd name="T67" fmla="*/ 50 h 182"/>
                <a:gd name="T68" fmla="*/ 41 w 189"/>
                <a:gd name="T69" fmla="*/ 29 h 182"/>
                <a:gd name="T70" fmla="*/ 150 w 189"/>
                <a:gd name="T71" fmla="*/ 29 h 182"/>
                <a:gd name="T72" fmla="*/ 166 w 189"/>
                <a:gd name="T73" fmla="*/ 50 h 182"/>
                <a:gd name="T74" fmla="*/ 166 w 189"/>
                <a:gd name="T75" fmla="*/ 1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82"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9"/>
                    <a:pt x="153" y="14"/>
                    <a:pt x="147" y="14"/>
                  </a:cubicBezTo>
                  <a:cubicBezTo>
                    <a:pt x="140" y="14"/>
                    <a:pt x="135" y="9"/>
                    <a:pt x="13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9"/>
                    <a:pt x="121" y="14"/>
                    <a:pt x="114" y="14"/>
                  </a:cubicBezTo>
                  <a:cubicBezTo>
                    <a:pt x="108" y="14"/>
                    <a:pt x="102" y="9"/>
                    <a:pt x="102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9"/>
                    <a:pt x="88" y="14"/>
                    <a:pt x="81" y="14"/>
                  </a:cubicBezTo>
                  <a:cubicBezTo>
                    <a:pt x="75" y="14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9"/>
                    <a:pt x="55" y="14"/>
                    <a:pt x="48" y="14"/>
                  </a:cubicBezTo>
                  <a:cubicBezTo>
                    <a:pt x="42" y="14"/>
                    <a:pt x="37" y="9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4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8"/>
                    <a:pt x="10" y="182"/>
                    <a:pt x="22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79" y="182"/>
                    <a:pt x="189" y="168"/>
                    <a:pt x="189" y="15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14"/>
                    <a:pt x="179" y="0"/>
                    <a:pt x="167" y="0"/>
                  </a:cubicBezTo>
                  <a:close/>
                  <a:moveTo>
                    <a:pt x="166" y="134"/>
                  </a:moveTo>
                  <a:cubicBezTo>
                    <a:pt x="166" y="146"/>
                    <a:pt x="163" y="155"/>
                    <a:pt x="150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7" y="156"/>
                    <a:pt x="24" y="146"/>
                    <a:pt x="24" y="13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7" y="28"/>
                    <a:pt x="4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4" y="28"/>
                    <a:pt x="166" y="38"/>
                    <a:pt x="166" y="50"/>
                  </a:cubicBezTo>
                  <a:lnTo>
                    <a:pt x="16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22209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21320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2044700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1952625" y="3332163"/>
              <a:ext cx="38100" cy="68263"/>
            </a:xfrm>
            <a:custGeom>
              <a:avLst/>
              <a:gdLst>
                <a:gd name="T0" fmla="*/ 7 w 14"/>
                <a:gd name="T1" fmla="*/ 25 h 25"/>
                <a:gd name="T2" fmla="*/ 14 w 14"/>
                <a:gd name="T3" fmla="*/ 18 h 25"/>
                <a:gd name="T4" fmla="*/ 14 w 14"/>
                <a:gd name="T5" fmla="*/ 7 h 25"/>
                <a:gd name="T6" fmla="*/ 7 w 14"/>
                <a:gd name="T7" fmla="*/ 0 h 25"/>
                <a:gd name="T8" fmla="*/ 0 w 14"/>
                <a:gd name="T9" fmla="*/ 7 h 25"/>
                <a:gd name="T10" fmla="*/ 0 w 14"/>
                <a:gd name="T11" fmla="*/ 18 h 25"/>
                <a:gd name="T12" fmla="*/ 7 w 1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7" y="25"/>
                  </a:moveTo>
                  <a:cubicBezTo>
                    <a:pt x="11" y="25"/>
                    <a:pt x="14" y="22"/>
                    <a:pt x="14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cxnSp>
        <p:nvCxnSpPr>
          <p:cNvPr id="15" name="Straight Arrow Connector 19"/>
          <p:cNvCxnSpPr/>
          <p:nvPr/>
        </p:nvCxnSpPr>
        <p:spPr>
          <a:xfrm>
            <a:off x="1" y="4436551"/>
            <a:ext cx="2375123" cy="0"/>
          </a:xfrm>
          <a:prstGeom prst="straightConnector1">
            <a:avLst/>
          </a:prstGeom>
          <a:ln w="539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0"/>
          <p:cNvCxnSpPr/>
          <p:nvPr/>
        </p:nvCxnSpPr>
        <p:spPr>
          <a:xfrm>
            <a:off x="2480948" y="4436551"/>
            <a:ext cx="2375123" cy="0"/>
          </a:xfrm>
          <a:prstGeom prst="straightConnector1">
            <a:avLst/>
          </a:prstGeom>
          <a:ln w="539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31"/>
          <p:cNvCxnSpPr/>
          <p:nvPr/>
        </p:nvCxnSpPr>
        <p:spPr>
          <a:xfrm>
            <a:off x="4960811" y="4436551"/>
            <a:ext cx="2375123" cy="0"/>
          </a:xfrm>
          <a:prstGeom prst="straightConnector1">
            <a:avLst/>
          </a:prstGeom>
          <a:ln w="5397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2"/>
          <p:cNvCxnSpPr/>
          <p:nvPr/>
        </p:nvCxnSpPr>
        <p:spPr>
          <a:xfrm>
            <a:off x="7441756" y="4436551"/>
            <a:ext cx="2375123" cy="0"/>
          </a:xfrm>
          <a:prstGeom prst="straightConnector1">
            <a:avLst/>
          </a:prstGeom>
          <a:ln w="5397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3"/>
          <p:cNvCxnSpPr/>
          <p:nvPr/>
        </p:nvCxnSpPr>
        <p:spPr>
          <a:xfrm>
            <a:off x="9931400" y="4436551"/>
            <a:ext cx="2260600" cy="0"/>
          </a:xfrm>
          <a:prstGeom prst="straightConnector1">
            <a:avLst/>
          </a:prstGeom>
          <a:ln w="539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88"/>
          <p:cNvGrpSpPr/>
          <p:nvPr/>
        </p:nvGrpSpPr>
        <p:grpSpPr>
          <a:xfrm>
            <a:off x="1354881" y="1752599"/>
            <a:ext cx="2046624" cy="681777"/>
            <a:chOff x="805796" y="661615"/>
            <a:chExt cx="1128113" cy="277891"/>
          </a:xfrm>
        </p:grpSpPr>
        <p:sp>
          <p:nvSpPr>
            <p:cNvPr id="21" name="TextBox 42"/>
            <p:cNvSpPr txBox="1"/>
            <p:nvPr/>
          </p:nvSpPr>
          <p:spPr>
            <a:xfrm>
              <a:off x="1203423" y="661615"/>
              <a:ext cx="332865" cy="11284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D371</a:t>
              </a:r>
            </a:p>
          </p:txBody>
        </p:sp>
        <p:sp>
          <p:nvSpPr>
            <p:cNvPr id="22" name="TextBox 43"/>
            <p:cNvSpPr txBox="1"/>
            <p:nvPr/>
          </p:nvSpPr>
          <p:spPr>
            <a:xfrm>
              <a:off x="805796" y="826658"/>
              <a:ext cx="1128113" cy="1128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dirty="0"/>
                <a:t>3IR + 1UV</a:t>
              </a:r>
            </a:p>
          </p:txBody>
        </p:sp>
      </p:grpSp>
      <p:sp>
        <p:nvSpPr>
          <p:cNvPr id="23" name="TextBox 44"/>
          <p:cNvSpPr txBox="1"/>
          <p:nvPr/>
        </p:nvSpPr>
        <p:spPr>
          <a:xfrm>
            <a:off x="1663700" y="5397500"/>
            <a:ext cx="1429385" cy="8223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 defTabSz="1219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sz="1335" dirty="0"/>
              <a:t>不锈钢壳体</a:t>
            </a:r>
          </a:p>
          <a:p>
            <a:pPr marL="285750" indent="-285750" algn="l" defTabSz="1219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335" dirty="0"/>
              <a:t>广泛适用性</a:t>
            </a:r>
          </a:p>
          <a:p>
            <a:pPr marL="285750" indent="-285750" algn="l" defTabSz="1219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335" dirty="0"/>
              <a:t>AM </a:t>
            </a:r>
            <a:r>
              <a:rPr lang="zh-CN" altLang="en-US" sz="1335" dirty="0"/>
              <a:t>毫秒响应</a:t>
            </a:r>
          </a:p>
        </p:txBody>
      </p:sp>
      <p:grpSp>
        <p:nvGrpSpPr>
          <p:cNvPr id="24" name="Group 45"/>
          <p:cNvGrpSpPr/>
          <p:nvPr/>
        </p:nvGrpSpPr>
        <p:grpSpPr>
          <a:xfrm>
            <a:off x="4609090" y="4741353"/>
            <a:ext cx="491209" cy="518583"/>
            <a:chOff x="1841500" y="3328988"/>
            <a:chExt cx="512763" cy="541337"/>
          </a:xfrm>
          <a:solidFill>
            <a:schemeClr val="accent2"/>
          </a:solidFill>
        </p:grpSpPr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1841500" y="3375025"/>
              <a:ext cx="512763" cy="495300"/>
            </a:xfrm>
            <a:custGeom>
              <a:avLst/>
              <a:gdLst>
                <a:gd name="T0" fmla="*/ 167 w 189"/>
                <a:gd name="T1" fmla="*/ 0 h 182"/>
                <a:gd name="T2" fmla="*/ 159 w 189"/>
                <a:gd name="T3" fmla="*/ 0 h 182"/>
                <a:gd name="T4" fmla="*/ 159 w 189"/>
                <a:gd name="T5" fmla="*/ 2 h 182"/>
                <a:gd name="T6" fmla="*/ 147 w 189"/>
                <a:gd name="T7" fmla="*/ 14 h 182"/>
                <a:gd name="T8" fmla="*/ 135 w 189"/>
                <a:gd name="T9" fmla="*/ 2 h 182"/>
                <a:gd name="T10" fmla="*/ 135 w 189"/>
                <a:gd name="T11" fmla="*/ 0 h 182"/>
                <a:gd name="T12" fmla="*/ 126 w 189"/>
                <a:gd name="T13" fmla="*/ 0 h 182"/>
                <a:gd name="T14" fmla="*/ 126 w 189"/>
                <a:gd name="T15" fmla="*/ 2 h 182"/>
                <a:gd name="T16" fmla="*/ 114 w 189"/>
                <a:gd name="T17" fmla="*/ 14 h 182"/>
                <a:gd name="T18" fmla="*/ 102 w 189"/>
                <a:gd name="T19" fmla="*/ 2 h 182"/>
                <a:gd name="T20" fmla="*/ 102 w 189"/>
                <a:gd name="T21" fmla="*/ 0 h 182"/>
                <a:gd name="T22" fmla="*/ 93 w 189"/>
                <a:gd name="T23" fmla="*/ 0 h 182"/>
                <a:gd name="T24" fmla="*/ 93 w 189"/>
                <a:gd name="T25" fmla="*/ 2 h 182"/>
                <a:gd name="T26" fmla="*/ 81 w 189"/>
                <a:gd name="T27" fmla="*/ 14 h 182"/>
                <a:gd name="T28" fmla="*/ 69 w 189"/>
                <a:gd name="T29" fmla="*/ 2 h 182"/>
                <a:gd name="T30" fmla="*/ 69 w 189"/>
                <a:gd name="T31" fmla="*/ 0 h 182"/>
                <a:gd name="T32" fmla="*/ 60 w 189"/>
                <a:gd name="T33" fmla="*/ 0 h 182"/>
                <a:gd name="T34" fmla="*/ 60 w 189"/>
                <a:gd name="T35" fmla="*/ 2 h 182"/>
                <a:gd name="T36" fmla="*/ 48 w 189"/>
                <a:gd name="T37" fmla="*/ 14 h 182"/>
                <a:gd name="T38" fmla="*/ 37 w 189"/>
                <a:gd name="T39" fmla="*/ 2 h 182"/>
                <a:gd name="T40" fmla="*/ 37 w 189"/>
                <a:gd name="T41" fmla="*/ 0 h 182"/>
                <a:gd name="T42" fmla="*/ 22 w 189"/>
                <a:gd name="T43" fmla="*/ 0 h 182"/>
                <a:gd name="T44" fmla="*/ 0 w 189"/>
                <a:gd name="T45" fmla="*/ 31 h 182"/>
                <a:gd name="T46" fmla="*/ 0 w 189"/>
                <a:gd name="T47" fmla="*/ 151 h 182"/>
                <a:gd name="T48" fmla="*/ 22 w 189"/>
                <a:gd name="T49" fmla="*/ 182 h 182"/>
                <a:gd name="T50" fmla="*/ 167 w 189"/>
                <a:gd name="T51" fmla="*/ 182 h 182"/>
                <a:gd name="T52" fmla="*/ 189 w 189"/>
                <a:gd name="T53" fmla="*/ 151 h 182"/>
                <a:gd name="T54" fmla="*/ 189 w 189"/>
                <a:gd name="T55" fmla="*/ 31 h 182"/>
                <a:gd name="T56" fmla="*/ 167 w 189"/>
                <a:gd name="T57" fmla="*/ 0 h 182"/>
                <a:gd name="T58" fmla="*/ 166 w 189"/>
                <a:gd name="T59" fmla="*/ 134 h 182"/>
                <a:gd name="T60" fmla="*/ 150 w 189"/>
                <a:gd name="T61" fmla="*/ 156 h 182"/>
                <a:gd name="T62" fmla="*/ 41 w 189"/>
                <a:gd name="T63" fmla="*/ 156 h 182"/>
                <a:gd name="T64" fmla="*/ 24 w 189"/>
                <a:gd name="T65" fmla="*/ 134 h 182"/>
                <a:gd name="T66" fmla="*/ 24 w 189"/>
                <a:gd name="T67" fmla="*/ 50 h 182"/>
                <a:gd name="T68" fmla="*/ 41 w 189"/>
                <a:gd name="T69" fmla="*/ 29 h 182"/>
                <a:gd name="T70" fmla="*/ 150 w 189"/>
                <a:gd name="T71" fmla="*/ 29 h 182"/>
                <a:gd name="T72" fmla="*/ 166 w 189"/>
                <a:gd name="T73" fmla="*/ 50 h 182"/>
                <a:gd name="T74" fmla="*/ 166 w 189"/>
                <a:gd name="T75" fmla="*/ 1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82"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9"/>
                    <a:pt x="153" y="14"/>
                    <a:pt x="147" y="14"/>
                  </a:cubicBezTo>
                  <a:cubicBezTo>
                    <a:pt x="140" y="14"/>
                    <a:pt x="135" y="9"/>
                    <a:pt x="13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9"/>
                    <a:pt x="121" y="14"/>
                    <a:pt x="114" y="14"/>
                  </a:cubicBezTo>
                  <a:cubicBezTo>
                    <a:pt x="108" y="14"/>
                    <a:pt x="102" y="9"/>
                    <a:pt x="102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9"/>
                    <a:pt x="88" y="14"/>
                    <a:pt x="81" y="14"/>
                  </a:cubicBezTo>
                  <a:cubicBezTo>
                    <a:pt x="75" y="14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9"/>
                    <a:pt x="55" y="14"/>
                    <a:pt x="48" y="14"/>
                  </a:cubicBezTo>
                  <a:cubicBezTo>
                    <a:pt x="42" y="14"/>
                    <a:pt x="37" y="9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4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8"/>
                    <a:pt x="10" y="182"/>
                    <a:pt x="22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79" y="182"/>
                    <a:pt x="189" y="168"/>
                    <a:pt x="189" y="15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14"/>
                    <a:pt x="179" y="0"/>
                    <a:pt x="167" y="0"/>
                  </a:cubicBezTo>
                  <a:close/>
                  <a:moveTo>
                    <a:pt x="166" y="134"/>
                  </a:moveTo>
                  <a:cubicBezTo>
                    <a:pt x="166" y="146"/>
                    <a:pt x="163" y="155"/>
                    <a:pt x="150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7" y="156"/>
                    <a:pt x="24" y="146"/>
                    <a:pt x="24" y="13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7" y="28"/>
                    <a:pt x="4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4" y="28"/>
                    <a:pt x="166" y="38"/>
                    <a:pt x="166" y="50"/>
                  </a:cubicBezTo>
                  <a:lnTo>
                    <a:pt x="16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22209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21320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2044700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1952625" y="3332163"/>
              <a:ext cx="38100" cy="68263"/>
            </a:xfrm>
            <a:custGeom>
              <a:avLst/>
              <a:gdLst>
                <a:gd name="T0" fmla="*/ 7 w 14"/>
                <a:gd name="T1" fmla="*/ 25 h 25"/>
                <a:gd name="T2" fmla="*/ 14 w 14"/>
                <a:gd name="T3" fmla="*/ 18 h 25"/>
                <a:gd name="T4" fmla="*/ 14 w 14"/>
                <a:gd name="T5" fmla="*/ 7 h 25"/>
                <a:gd name="T6" fmla="*/ 7 w 14"/>
                <a:gd name="T7" fmla="*/ 0 h 25"/>
                <a:gd name="T8" fmla="*/ 0 w 14"/>
                <a:gd name="T9" fmla="*/ 7 h 25"/>
                <a:gd name="T10" fmla="*/ 0 w 14"/>
                <a:gd name="T11" fmla="*/ 18 h 25"/>
                <a:gd name="T12" fmla="*/ 7 w 1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7" y="25"/>
                  </a:moveTo>
                  <a:cubicBezTo>
                    <a:pt x="11" y="25"/>
                    <a:pt x="14" y="22"/>
                    <a:pt x="14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31" name="Group 88"/>
          <p:cNvGrpSpPr/>
          <p:nvPr/>
        </p:nvGrpSpPr>
        <p:grpSpPr>
          <a:xfrm>
            <a:off x="3825666" y="1752599"/>
            <a:ext cx="2046624" cy="681780"/>
            <a:chOff x="809646" y="661615"/>
            <a:chExt cx="1128113" cy="277892"/>
          </a:xfrm>
        </p:grpSpPr>
        <p:sp>
          <p:nvSpPr>
            <p:cNvPr id="32" name="TextBox 53"/>
            <p:cNvSpPr txBox="1"/>
            <p:nvPr/>
          </p:nvSpPr>
          <p:spPr>
            <a:xfrm>
              <a:off x="1203423" y="661615"/>
              <a:ext cx="332865" cy="11284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b="1" dirty="0">
                  <a:solidFill>
                    <a:schemeClr val="tx1"/>
                  </a:solidFill>
                  <a:sym typeface="+mn-ea"/>
                </a:rPr>
                <a:t>D171</a:t>
              </a:r>
            </a:p>
          </p:txBody>
        </p:sp>
        <p:sp>
          <p:nvSpPr>
            <p:cNvPr id="33" name="TextBox 54"/>
            <p:cNvSpPr txBox="1"/>
            <p:nvPr/>
          </p:nvSpPr>
          <p:spPr>
            <a:xfrm>
              <a:off x="809646" y="826659"/>
              <a:ext cx="1128113" cy="1128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1219200">
                <a:spcBef>
                  <a:spcPct val="20000"/>
                </a:spcBef>
                <a:buClrTx/>
                <a:buSzTx/>
                <a:buFontTx/>
                <a:defRPr/>
              </a:pPr>
              <a:r>
                <a:rPr lang="en-US" dirty="0">
                  <a:sym typeface="+mn-ea"/>
                </a:rPr>
                <a:t>IR + UV</a:t>
              </a:r>
            </a:p>
          </p:txBody>
        </p:sp>
      </p:grpSp>
      <p:sp>
        <p:nvSpPr>
          <p:cNvPr id="34" name="TextBox 55"/>
          <p:cNvSpPr txBox="1"/>
          <p:nvPr/>
        </p:nvSpPr>
        <p:spPr>
          <a:xfrm>
            <a:off x="4167505" y="5397500"/>
            <a:ext cx="1374775" cy="8223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lvl="0" indent="-285750" algn="l" defTabSz="1219200">
              <a:lnSpc>
                <a:spcPct val="12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sz="1335" dirty="0">
                <a:sym typeface="+mn-ea"/>
              </a:rPr>
              <a:t>不锈钢壳体</a:t>
            </a:r>
          </a:p>
          <a:p>
            <a:pPr marL="285750" lvl="0" indent="-285750" algn="l" defTabSz="1219200">
              <a:lnSpc>
                <a:spcPct val="12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sz="1335" dirty="0">
                <a:sym typeface="+mn-ea"/>
              </a:rPr>
              <a:t>特殊应用场景</a:t>
            </a:r>
          </a:p>
          <a:p>
            <a:pPr marL="285750" lvl="0" indent="-285750" algn="l" defTabSz="1219200">
              <a:lnSpc>
                <a:spcPct val="12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335" dirty="0">
                <a:sym typeface="+mn-ea"/>
              </a:rPr>
              <a:t>AM </a:t>
            </a:r>
            <a:r>
              <a:rPr lang="zh-CN" altLang="en-US" sz="1335" dirty="0">
                <a:sym typeface="+mn-ea"/>
              </a:rPr>
              <a:t>毫秒响应</a:t>
            </a:r>
          </a:p>
        </p:txBody>
      </p:sp>
      <p:grpSp>
        <p:nvGrpSpPr>
          <p:cNvPr id="35" name="Group 56"/>
          <p:cNvGrpSpPr/>
          <p:nvPr/>
        </p:nvGrpSpPr>
        <p:grpSpPr>
          <a:xfrm>
            <a:off x="7085590" y="4741353"/>
            <a:ext cx="491209" cy="518583"/>
            <a:chOff x="1841500" y="3328988"/>
            <a:chExt cx="512763" cy="541337"/>
          </a:xfrm>
          <a:solidFill>
            <a:schemeClr val="accent3"/>
          </a:solidFill>
        </p:grpSpPr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1841500" y="3375025"/>
              <a:ext cx="512763" cy="495300"/>
            </a:xfrm>
            <a:custGeom>
              <a:avLst/>
              <a:gdLst>
                <a:gd name="T0" fmla="*/ 167 w 189"/>
                <a:gd name="T1" fmla="*/ 0 h 182"/>
                <a:gd name="T2" fmla="*/ 159 w 189"/>
                <a:gd name="T3" fmla="*/ 0 h 182"/>
                <a:gd name="T4" fmla="*/ 159 w 189"/>
                <a:gd name="T5" fmla="*/ 2 h 182"/>
                <a:gd name="T6" fmla="*/ 147 w 189"/>
                <a:gd name="T7" fmla="*/ 14 h 182"/>
                <a:gd name="T8" fmla="*/ 135 w 189"/>
                <a:gd name="T9" fmla="*/ 2 h 182"/>
                <a:gd name="T10" fmla="*/ 135 w 189"/>
                <a:gd name="T11" fmla="*/ 0 h 182"/>
                <a:gd name="T12" fmla="*/ 126 w 189"/>
                <a:gd name="T13" fmla="*/ 0 h 182"/>
                <a:gd name="T14" fmla="*/ 126 w 189"/>
                <a:gd name="T15" fmla="*/ 2 h 182"/>
                <a:gd name="T16" fmla="*/ 114 w 189"/>
                <a:gd name="T17" fmla="*/ 14 h 182"/>
                <a:gd name="T18" fmla="*/ 102 w 189"/>
                <a:gd name="T19" fmla="*/ 2 h 182"/>
                <a:gd name="T20" fmla="*/ 102 w 189"/>
                <a:gd name="T21" fmla="*/ 0 h 182"/>
                <a:gd name="T22" fmla="*/ 93 w 189"/>
                <a:gd name="T23" fmla="*/ 0 h 182"/>
                <a:gd name="T24" fmla="*/ 93 w 189"/>
                <a:gd name="T25" fmla="*/ 2 h 182"/>
                <a:gd name="T26" fmla="*/ 81 w 189"/>
                <a:gd name="T27" fmla="*/ 14 h 182"/>
                <a:gd name="T28" fmla="*/ 69 w 189"/>
                <a:gd name="T29" fmla="*/ 2 h 182"/>
                <a:gd name="T30" fmla="*/ 69 w 189"/>
                <a:gd name="T31" fmla="*/ 0 h 182"/>
                <a:gd name="T32" fmla="*/ 60 w 189"/>
                <a:gd name="T33" fmla="*/ 0 h 182"/>
                <a:gd name="T34" fmla="*/ 60 w 189"/>
                <a:gd name="T35" fmla="*/ 2 h 182"/>
                <a:gd name="T36" fmla="*/ 48 w 189"/>
                <a:gd name="T37" fmla="*/ 14 h 182"/>
                <a:gd name="T38" fmla="*/ 37 w 189"/>
                <a:gd name="T39" fmla="*/ 2 h 182"/>
                <a:gd name="T40" fmla="*/ 37 w 189"/>
                <a:gd name="T41" fmla="*/ 0 h 182"/>
                <a:gd name="T42" fmla="*/ 22 w 189"/>
                <a:gd name="T43" fmla="*/ 0 h 182"/>
                <a:gd name="T44" fmla="*/ 0 w 189"/>
                <a:gd name="T45" fmla="*/ 31 h 182"/>
                <a:gd name="T46" fmla="*/ 0 w 189"/>
                <a:gd name="T47" fmla="*/ 151 h 182"/>
                <a:gd name="T48" fmla="*/ 22 w 189"/>
                <a:gd name="T49" fmla="*/ 182 h 182"/>
                <a:gd name="T50" fmla="*/ 167 w 189"/>
                <a:gd name="T51" fmla="*/ 182 h 182"/>
                <a:gd name="T52" fmla="*/ 189 w 189"/>
                <a:gd name="T53" fmla="*/ 151 h 182"/>
                <a:gd name="T54" fmla="*/ 189 w 189"/>
                <a:gd name="T55" fmla="*/ 31 h 182"/>
                <a:gd name="T56" fmla="*/ 167 w 189"/>
                <a:gd name="T57" fmla="*/ 0 h 182"/>
                <a:gd name="T58" fmla="*/ 166 w 189"/>
                <a:gd name="T59" fmla="*/ 134 h 182"/>
                <a:gd name="T60" fmla="*/ 150 w 189"/>
                <a:gd name="T61" fmla="*/ 156 h 182"/>
                <a:gd name="T62" fmla="*/ 41 w 189"/>
                <a:gd name="T63" fmla="*/ 156 h 182"/>
                <a:gd name="T64" fmla="*/ 24 w 189"/>
                <a:gd name="T65" fmla="*/ 134 h 182"/>
                <a:gd name="T66" fmla="*/ 24 w 189"/>
                <a:gd name="T67" fmla="*/ 50 h 182"/>
                <a:gd name="T68" fmla="*/ 41 w 189"/>
                <a:gd name="T69" fmla="*/ 29 h 182"/>
                <a:gd name="T70" fmla="*/ 150 w 189"/>
                <a:gd name="T71" fmla="*/ 29 h 182"/>
                <a:gd name="T72" fmla="*/ 166 w 189"/>
                <a:gd name="T73" fmla="*/ 50 h 182"/>
                <a:gd name="T74" fmla="*/ 166 w 189"/>
                <a:gd name="T75" fmla="*/ 1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82"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9"/>
                    <a:pt x="153" y="14"/>
                    <a:pt x="147" y="14"/>
                  </a:cubicBezTo>
                  <a:cubicBezTo>
                    <a:pt x="140" y="14"/>
                    <a:pt x="135" y="9"/>
                    <a:pt x="13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9"/>
                    <a:pt x="121" y="14"/>
                    <a:pt x="114" y="14"/>
                  </a:cubicBezTo>
                  <a:cubicBezTo>
                    <a:pt x="108" y="14"/>
                    <a:pt x="102" y="9"/>
                    <a:pt x="102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9"/>
                    <a:pt x="88" y="14"/>
                    <a:pt x="81" y="14"/>
                  </a:cubicBezTo>
                  <a:cubicBezTo>
                    <a:pt x="75" y="14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9"/>
                    <a:pt x="55" y="14"/>
                    <a:pt x="48" y="14"/>
                  </a:cubicBezTo>
                  <a:cubicBezTo>
                    <a:pt x="42" y="14"/>
                    <a:pt x="37" y="9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4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8"/>
                    <a:pt x="10" y="182"/>
                    <a:pt x="22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79" y="182"/>
                    <a:pt x="189" y="168"/>
                    <a:pt x="189" y="15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14"/>
                    <a:pt x="179" y="0"/>
                    <a:pt x="167" y="0"/>
                  </a:cubicBezTo>
                  <a:close/>
                  <a:moveTo>
                    <a:pt x="166" y="134"/>
                  </a:moveTo>
                  <a:cubicBezTo>
                    <a:pt x="166" y="146"/>
                    <a:pt x="163" y="155"/>
                    <a:pt x="150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7" y="156"/>
                    <a:pt x="24" y="146"/>
                    <a:pt x="24" y="13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7" y="28"/>
                    <a:pt x="4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4" y="28"/>
                    <a:pt x="166" y="38"/>
                    <a:pt x="166" y="50"/>
                  </a:cubicBezTo>
                  <a:lnTo>
                    <a:pt x="16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22209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21320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2044700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1952625" y="3332163"/>
              <a:ext cx="38100" cy="68263"/>
            </a:xfrm>
            <a:custGeom>
              <a:avLst/>
              <a:gdLst>
                <a:gd name="T0" fmla="*/ 7 w 14"/>
                <a:gd name="T1" fmla="*/ 25 h 25"/>
                <a:gd name="T2" fmla="*/ 14 w 14"/>
                <a:gd name="T3" fmla="*/ 18 h 25"/>
                <a:gd name="T4" fmla="*/ 14 w 14"/>
                <a:gd name="T5" fmla="*/ 7 h 25"/>
                <a:gd name="T6" fmla="*/ 7 w 14"/>
                <a:gd name="T7" fmla="*/ 0 h 25"/>
                <a:gd name="T8" fmla="*/ 0 w 14"/>
                <a:gd name="T9" fmla="*/ 7 h 25"/>
                <a:gd name="T10" fmla="*/ 0 w 14"/>
                <a:gd name="T11" fmla="*/ 18 h 25"/>
                <a:gd name="T12" fmla="*/ 7 w 1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7" y="25"/>
                  </a:moveTo>
                  <a:cubicBezTo>
                    <a:pt x="11" y="25"/>
                    <a:pt x="14" y="22"/>
                    <a:pt x="14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42" name="Group 88"/>
          <p:cNvGrpSpPr/>
          <p:nvPr/>
        </p:nvGrpSpPr>
        <p:grpSpPr>
          <a:xfrm>
            <a:off x="6308516" y="1752599"/>
            <a:ext cx="2046624" cy="681777"/>
            <a:chOff x="806146" y="661615"/>
            <a:chExt cx="1128113" cy="277891"/>
          </a:xfrm>
        </p:grpSpPr>
        <p:sp>
          <p:nvSpPr>
            <p:cNvPr id="43" name="TextBox 64"/>
            <p:cNvSpPr txBox="1"/>
            <p:nvPr/>
          </p:nvSpPr>
          <p:spPr>
            <a:xfrm>
              <a:off x="1198172" y="661615"/>
              <a:ext cx="343366" cy="11284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b="1" dirty="0">
                  <a:solidFill>
                    <a:schemeClr val="accent1"/>
                  </a:solidFill>
                  <a:sym typeface="+mn-ea"/>
                </a:rPr>
                <a:t>D38X</a:t>
              </a:r>
            </a:p>
          </p:txBody>
        </p:sp>
        <p:sp>
          <p:nvSpPr>
            <p:cNvPr id="44" name="TextBox 65"/>
            <p:cNvSpPr txBox="1"/>
            <p:nvPr/>
          </p:nvSpPr>
          <p:spPr>
            <a:xfrm>
              <a:off x="806146" y="826658"/>
              <a:ext cx="1128113" cy="1128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1219200">
                <a:spcBef>
                  <a:spcPct val="20000"/>
                </a:spcBef>
                <a:buClrTx/>
                <a:buSzTx/>
                <a:buFontTx/>
                <a:defRPr/>
              </a:pPr>
              <a:r>
                <a:rPr lang="en-US" dirty="0">
                  <a:sym typeface="+mn-ea"/>
                </a:rPr>
                <a:t>3IR + 1UV</a:t>
              </a:r>
            </a:p>
          </p:txBody>
        </p:sp>
      </p:grpSp>
      <p:sp>
        <p:nvSpPr>
          <p:cNvPr id="45" name="TextBox 66"/>
          <p:cNvSpPr txBox="1"/>
          <p:nvPr/>
        </p:nvSpPr>
        <p:spPr>
          <a:xfrm>
            <a:off x="6644005" y="5397500"/>
            <a:ext cx="1376045" cy="8223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lvl="0" indent="-285750" algn="l" defTabSz="1219200">
              <a:lnSpc>
                <a:spcPct val="12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sz="1335" dirty="0">
                <a:sym typeface="+mn-ea"/>
              </a:rPr>
              <a:t>铸铝壳体</a:t>
            </a:r>
          </a:p>
          <a:p>
            <a:pPr marL="285750" lvl="0" indent="-285750" algn="l" defTabSz="1219200">
              <a:lnSpc>
                <a:spcPct val="12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sz="1335" dirty="0">
                <a:sym typeface="+mn-ea"/>
              </a:rPr>
              <a:t>广泛适用性</a:t>
            </a:r>
          </a:p>
          <a:p>
            <a:pPr marL="285750" lvl="0" indent="-285750" algn="l" defTabSz="1219200">
              <a:lnSpc>
                <a:spcPct val="12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sz="1335" dirty="0">
                <a:sym typeface="+mn-ea"/>
              </a:rPr>
              <a:t>固定监测区域</a:t>
            </a:r>
          </a:p>
        </p:txBody>
      </p:sp>
      <p:grpSp>
        <p:nvGrpSpPr>
          <p:cNvPr id="46" name="Group 67"/>
          <p:cNvGrpSpPr/>
          <p:nvPr/>
        </p:nvGrpSpPr>
        <p:grpSpPr>
          <a:xfrm>
            <a:off x="9562090" y="4741353"/>
            <a:ext cx="491209" cy="518583"/>
            <a:chOff x="1841500" y="3328988"/>
            <a:chExt cx="512763" cy="541337"/>
          </a:xfrm>
          <a:solidFill>
            <a:schemeClr val="accent4"/>
          </a:solidFill>
        </p:grpSpPr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1841500" y="3375025"/>
              <a:ext cx="512763" cy="495300"/>
            </a:xfrm>
            <a:custGeom>
              <a:avLst/>
              <a:gdLst>
                <a:gd name="T0" fmla="*/ 167 w 189"/>
                <a:gd name="T1" fmla="*/ 0 h 182"/>
                <a:gd name="T2" fmla="*/ 159 w 189"/>
                <a:gd name="T3" fmla="*/ 0 h 182"/>
                <a:gd name="T4" fmla="*/ 159 w 189"/>
                <a:gd name="T5" fmla="*/ 2 h 182"/>
                <a:gd name="T6" fmla="*/ 147 w 189"/>
                <a:gd name="T7" fmla="*/ 14 h 182"/>
                <a:gd name="T8" fmla="*/ 135 w 189"/>
                <a:gd name="T9" fmla="*/ 2 h 182"/>
                <a:gd name="T10" fmla="*/ 135 w 189"/>
                <a:gd name="T11" fmla="*/ 0 h 182"/>
                <a:gd name="T12" fmla="*/ 126 w 189"/>
                <a:gd name="T13" fmla="*/ 0 h 182"/>
                <a:gd name="T14" fmla="*/ 126 w 189"/>
                <a:gd name="T15" fmla="*/ 2 h 182"/>
                <a:gd name="T16" fmla="*/ 114 w 189"/>
                <a:gd name="T17" fmla="*/ 14 h 182"/>
                <a:gd name="T18" fmla="*/ 102 w 189"/>
                <a:gd name="T19" fmla="*/ 2 h 182"/>
                <a:gd name="T20" fmla="*/ 102 w 189"/>
                <a:gd name="T21" fmla="*/ 0 h 182"/>
                <a:gd name="T22" fmla="*/ 93 w 189"/>
                <a:gd name="T23" fmla="*/ 0 h 182"/>
                <a:gd name="T24" fmla="*/ 93 w 189"/>
                <a:gd name="T25" fmla="*/ 2 h 182"/>
                <a:gd name="T26" fmla="*/ 81 w 189"/>
                <a:gd name="T27" fmla="*/ 14 h 182"/>
                <a:gd name="T28" fmla="*/ 69 w 189"/>
                <a:gd name="T29" fmla="*/ 2 h 182"/>
                <a:gd name="T30" fmla="*/ 69 w 189"/>
                <a:gd name="T31" fmla="*/ 0 h 182"/>
                <a:gd name="T32" fmla="*/ 60 w 189"/>
                <a:gd name="T33" fmla="*/ 0 h 182"/>
                <a:gd name="T34" fmla="*/ 60 w 189"/>
                <a:gd name="T35" fmla="*/ 2 h 182"/>
                <a:gd name="T36" fmla="*/ 48 w 189"/>
                <a:gd name="T37" fmla="*/ 14 h 182"/>
                <a:gd name="T38" fmla="*/ 37 w 189"/>
                <a:gd name="T39" fmla="*/ 2 h 182"/>
                <a:gd name="T40" fmla="*/ 37 w 189"/>
                <a:gd name="T41" fmla="*/ 0 h 182"/>
                <a:gd name="T42" fmla="*/ 22 w 189"/>
                <a:gd name="T43" fmla="*/ 0 h 182"/>
                <a:gd name="T44" fmla="*/ 0 w 189"/>
                <a:gd name="T45" fmla="*/ 31 h 182"/>
                <a:gd name="T46" fmla="*/ 0 w 189"/>
                <a:gd name="T47" fmla="*/ 151 h 182"/>
                <a:gd name="T48" fmla="*/ 22 w 189"/>
                <a:gd name="T49" fmla="*/ 182 h 182"/>
                <a:gd name="T50" fmla="*/ 167 w 189"/>
                <a:gd name="T51" fmla="*/ 182 h 182"/>
                <a:gd name="T52" fmla="*/ 189 w 189"/>
                <a:gd name="T53" fmla="*/ 151 h 182"/>
                <a:gd name="T54" fmla="*/ 189 w 189"/>
                <a:gd name="T55" fmla="*/ 31 h 182"/>
                <a:gd name="T56" fmla="*/ 167 w 189"/>
                <a:gd name="T57" fmla="*/ 0 h 182"/>
                <a:gd name="T58" fmla="*/ 166 w 189"/>
                <a:gd name="T59" fmla="*/ 134 h 182"/>
                <a:gd name="T60" fmla="*/ 150 w 189"/>
                <a:gd name="T61" fmla="*/ 156 h 182"/>
                <a:gd name="T62" fmla="*/ 41 w 189"/>
                <a:gd name="T63" fmla="*/ 156 h 182"/>
                <a:gd name="T64" fmla="*/ 24 w 189"/>
                <a:gd name="T65" fmla="*/ 134 h 182"/>
                <a:gd name="T66" fmla="*/ 24 w 189"/>
                <a:gd name="T67" fmla="*/ 50 h 182"/>
                <a:gd name="T68" fmla="*/ 41 w 189"/>
                <a:gd name="T69" fmla="*/ 29 h 182"/>
                <a:gd name="T70" fmla="*/ 150 w 189"/>
                <a:gd name="T71" fmla="*/ 29 h 182"/>
                <a:gd name="T72" fmla="*/ 166 w 189"/>
                <a:gd name="T73" fmla="*/ 50 h 182"/>
                <a:gd name="T74" fmla="*/ 166 w 189"/>
                <a:gd name="T75" fmla="*/ 1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82"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9"/>
                    <a:pt x="153" y="14"/>
                    <a:pt x="147" y="14"/>
                  </a:cubicBezTo>
                  <a:cubicBezTo>
                    <a:pt x="140" y="14"/>
                    <a:pt x="135" y="9"/>
                    <a:pt x="13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9"/>
                    <a:pt x="121" y="14"/>
                    <a:pt x="114" y="14"/>
                  </a:cubicBezTo>
                  <a:cubicBezTo>
                    <a:pt x="108" y="14"/>
                    <a:pt x="102" y="9"/>
                    <a:pt x="102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9"/>
                    <a:pt x="88" y="14"/>
                    <a:pt x="81" y="14"/>
                  </a:cubicBezTo>
                  <a:cubicBezTo>
                    <a:pt x="75" y="14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9"/>
                    <a:pt x="55" y="14"/>
                    <a:pt x="48" y="14"/>
                  </a:cubicBezTo>
                  <a:cubicBezTo>
                    <a:pt x="42" y="14"/>
                    <a:pt x="37" y="9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4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8"/>
                    <a:pt x="10" y="182"/>
                    <a:pt x="22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79" y="182"/>
                    <a:pt x="189" y="168"/>
                    <a:pt x="189" y="15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14"/>
                    <a:pt x="179" y="0"/>
                    <a:pt x="167" y="0"/>
                  </a:cubicBezTo>
                  <a:close/>
                  <a:moveTo>
                    <a:pt x="166" y="134"/>
                  </a:moveTo>
                  <a:cubicBezTo>
                    <a:pt x="166" y="146"/>
                    <a:pt x="163" y="155"/>
                    <a:pt x="150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7" y="156"/>
                    <a:pt x="24" y="146"/>
                    <a:pt x="24" y="13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7" y="28"/>
                    <a:pt x="4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4" y="28"/>
                    <a:pt x="166" y="38"/>
                    <a:pt x="166" y="50"/>
                  </a:cubicBezTo>
                  <a:lnTo>
                    <a:pt x="16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22209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9" name="Freeform 11"/>
            <p:cNvSpPr/>
            <p:nvPr/>
          </p:nvSpPr>
          <p:spPr bwMode="auto">
            <a:xfrm>
              <a:off x="21320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0" name="Freeform 12"/>
            <p:cNvSpPr/>
            <p:nvPr/>
          </p:nvSpPr>
          <p:spPr bwMode="auto">
            <a:xfrm>
              <a:off x="2044700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1952625" y="3332163"/>
              <a:ext cx="38100" cy="68263"/>
            </a:xfrm>
            <a:custGeom>
              <a:avLst/>
              <a:gdLst>
                <a:gd name="T0" fmla="*/ 7 w 14"/>
                <a:gd name="T1" fmla="*/ 25 h 25"/>
                <a:gd name="T2" fmla="*/ 14 w 14"/>
                <a:gd name="T3" fmla="*/ 18 h 25"/>
                <a:gd name="T4" fmla="*/ 14 w 14"/>
                <a:gd name="T5" fmla="*/ 7 h 25"/>
                <a:gd name="T6" fmla="*/ 7 w 14"/>
                <a:gd name="T7" fmla="*/ 0 h 25"/>
                <a:gd name="T8" fmla="*/ 0 w 14"/>
                <a:gd name="T9" fmla="*/ 7 h 25"/>
                <a:gd name="T10" fmla="*/ 0 w 14"/>
                <a:gd name="T11" fmla="*/ 18 h 25"/>
                <a:gd name="T12" fmla="*/ 7 w 1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7" y="25"/>
                  </a:moveTo>
                  <a:cubicBezTo>
                    <a:pt x="11" y="25"/>
                    <a:pt x="14" y="22"/>
                    <a:pt x="14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53" name="Group 88"/>
          <p:cNvGrpSpPr/>
          <p:nvPr/>
        </p:nvGrpSpPr>
        <p:grpSpPr>
          <a:xfrm>
            <a:off x="8784381" y="1752599"/>
            <a:ext cx="2046624" cy="681777"/>
            <a:chOff x="805796" y="661615"/>
            <a:chExt cx="1128113" cy="277891"/>
          </a:xfrm>
        </p:grpSpPr>
        <p:sp>
          <p:nvSpPr>
            <p:cNvPr id="54" name="TextBox 75"/>
            <p:cNvSpPr txBox="1"/>
            <p:nvPr/>
          </p:nvSpPr>
          <p:spPr>
            <a:xfrm>
              <a:off x="1203423" y="661615"/>
              <a:ext cx="332865" cy="11284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b="1" dirty="0">
                  <a:solidFill>
                    <a:schemeClr val="tx1"/>
                  </a:solidFill>
                  <a:sym typeface="+mn-ea"/>
                </a:rPr>
                <a:t>D390</a:t>
              </a:r>
            </a:p>
          </p:txBody>
        </p:sp>
        <p:sp>
          <p:nvSpPr>
            <p:cNvPr id="55" name="TextBox 76"/>
            <p:cNvSpPr txBox="1"/>
            <p:nvPr/>
          </p:nvSpPr>
          <p:spPr>
            <a:xfrm>
              <a:off x="805796" y="826658"/>
              <a:ext cx="1128113" cy="1128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1219200">
                <a:spcBef>
                  <a:spcPct val="20000"/>
                </a:spcBef>
                <a:buClrTx/>
                <a:buSzTx/>
                <a:buFontTx/>
                <a:defRPr/>
              </a:pPr>
              <a:r>
                <a:rPr lang="en-US" dirty="0">
                  <a:sym typeface="+mn-ea"/>
                </a:rPr>
                <a:t>3IR</a:t>
              </a:r>
            </a:p>
          </p:txBody>
        </p:sp>
      </p:grpSp>
      <p:sp>
        <p:nvSpPr>
          <p:cNvPr id="56" name="TextBox 77"/>
          <p:cNvSpPr txBox="1"/>
          <p:nvPr/>
        </p:nvSpPr>
        <p:spPr>
          <a:xfrm>
            <a:off x="9138920" y="5397500"/>
            <a:ext cx="1337310" cy="8223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lvl="0" indent="-285750" algn="l" defTabSz="1219200">
              <a:lnSpc>
                <a:spcPct val="12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sz="1335" dirty="0">
                <a:sym typeface="+mn-ea"/>
              </a:rPr>
              <a:t>树脂壳体</a:t>
            </a:r>
          </a:p>
          <a:p>
            <a:pPr marL="285750" lvl="0" indent="-285750" algn="l" defTabSz="1219200">
              <a:lnSpc>
                <a:spcPct val="12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sz="1335" dirty="0">
                <a:sym typeface="+mn-ea"/>
              </a:rPr>
              <a:t>洁净室内</a:t>
            </a:r>
          </a:p>
          <a:p>
            <a:pPr marL="285750" lvl="0" indent="-285750" algn="l" defTabSz="1219200">
              <a:lnSpc>
                <a:spcPct val="12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sz="1335" dirty="0">
                <a:sym typeface="+mn-ea"/>
              </a:rPr>
              <a:t>固定监测区域</a:t>
            </a:r>
          </a:p>
        </p:txBody>
      </p:sp>
      <p:pic>
        <p:nvPicPr>
          <p:cNvPr id="3" name="图片 2" descr="1888528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5" y="2307590"/>
            <a:ext cx="3580130" cy="2386330"/>
          </a:xfrm>
          <a:prstGeom prst="rect">
            <a:avLst/>
          </a:prstGeom>
        </p:spPr>
      </p:pic>
      <p:pic>
        <p:nvPicPr>
          <p:cNvPr id="2" name="图片 1" descr="D171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75" y="2603500"/>
            <a:ext cx="1945640" cy="1580515"/>
          </a:xfrm>
          <a:prstGeom prst="rect">
            <a:avLst/>
          </a:prstGeom>
        </p:spPr>
      </p:pic>
      <p:pic>
        <p:nvPicPr>
          <p:cNvPr id="4" name="图片 3" descr="D38X 封面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2415" y="2691130"/>
            <a:ext cx="1418590" cy="1475740"/>
          </a:xfrm>
          <a:prstGeom prst="rect">
            <a:avLst/>
          </a:prstGeom>
        </p:spPr>
      </p:pic>
      <p:pic>
        <p:nvPicPr>
          <p:cNvPr id="61" name="图片 60" descr="C:/Users/HC/AppData/Local/Temp/kaimatting/20201117170217/output_aiMatting_20201117170252.pngoutput_aiMatting_2020111717025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rcRect b="8134"/>
          <a:stretch>
            <a:fillRect/>
          </a:stretch>
        </p:blipFill>
        <p:spPr>
          <a:xfrm>
            <a:off x="9239250" y="2626995"/>
            <a:ext cx="1137285" cy="153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68300"/>
            <a:ext cx="5207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400" y="368300"/>
            <a:ext cx="330200" cy="736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1400" y="413385"/>
            <a:ext cx="9414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D371 </a:t>
            </a:r>
            <a:r>
              <a:rPr lang="zh-CN" altLang="en-US" sz="3600" dirty="0"/>
              <a:t>火焰探测器 </a:t>
            </a:r>
            <a:r>
              <a:rPr lang="en-US" altLang="zh-CN" sz="3600" dirty="0"/>
              <a:t>—— IR3+UV+</a:t>
            </a:r>
            <a:r>
              <a:rPr lang="zh-CN" altLang="en-US" sz="3600" dirty="0"/>
              <a:t>不锈钢</a:t>
            </a:r>
          </a:p>
        </p:txBody>
      </p:sp>
      <p:pic>
        <p:nvPicPr>
          <p:cNvPr id="3" name="图片 2" descr="1888528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130" y="1671320"/>
            <a:ext cx="6842760" cy="4561205"/>
          </a:xfrm>
          <a:prstGeom prst="rect">
            <a:avLst/>
          </a:prstGeom>
        </p:spPr>
      </p:pic>
      <p:pic>
        <p:nvPicPr>
          <p:cNvPr id="7" name="图片 6" descr="D371-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5170" y="1441450"/>
            <a:ext cx="3907155" cy="4386580"/>
          </a:xfrm>
          <a:prstGeom prst="rect">
            <a:avLst/>
          </a:prstGeom>
        </p:spPr>
      </p:pic>
      <p:pic>
        <p:nvPicPr>
          <p:cNvPr id="2" name="图片 1" descr="DI Log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41050" y="352425"/>
            <a:ext cx="771525" cy="76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32"/>
  <p:tag name="KSO_WM_UNIT_ID" val="diagram20178685_4*p_h_i*1_1_32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i"/>
  <p:tag name="KSO_WM_UNIT_INDEX" val="1_1_1_1"/>
  <p:tag name="KSO_WM_UNIT_ID" val="diagram20178685_4*p_h_h_i*1_1_1_1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f"/>
  <p:tag name="KSO_WM_UNIT_INDEX" val="1_1_1_1"/>
  <p:tag name="KSO_WM_UNIT_ID" val="diagram20178685_4*p_h_h_f*1_1_1_1"/>
  <p:tag name="KSO_WM_UNIT_LAYERLEVEL" val="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6"/>
  <p:tag name="KSO_WM_UNIT_TEXT_FILL_FORE_SCHEMECOLOR_INDEX" val="1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2"/>
  <p:tag name="KSO_WM_UNIT_ID" val="diagram20178685_4*p_h_i*1_1_42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1"/>
  <p:tag name="KSO_WM_UNIT_ID" val="diagram20178685_4*p_h_i*1_1_41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0"/>
  <p:tag name="KSO_WM_UNIT_ID" val="diagram20178685_4*p_h_i*1_1_40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39"/>
  <p:tag name="KSO_WM_UNIT_ID" val="diagram20178685_4*p_h_i*1_1_39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29"/>
  <p:tag name="KSO_WM_UNIT_ID" val="diagram20178685_4*p_h_i*1_1_29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2_2_1"/>
  <p:tag name="KSO_WM_UNIT_ID" val="diagram20178685_4*p_h_h_h_h_h_i*1_1_2_1_2_2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2"/>
  <p:tag name="KSO_WM_UNIT_ID" val="diagram20178685_4*p_h_i*1_1_42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1"/>
  <p:tag name="KSO_WM_UNIT_ID" val="diagram20178685_4*p_h_i*1_1_41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26"/>
  <p:tag name="KSO_WM_UNIT_ID" val="diagram20178685_4*p_h_i*1_1_26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0"/>
  <p:tag name="KSO_WM_UNIT_ID" val="diagram20178685_4*p_h_i*1_1_40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39"/>
  <p:tag name="KSO_WM_UNIT_ID" val="diagram20178685_4*p_h_i*1_1_39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29"/>
  <p:tag name="KSO_WM_UNIT_ID" val="diagram20178685_4*p_h_i*1_1_29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2_1_1"/>
  <p:tag name="KSO_WM_UNIT_ID" val="diagram20178685_4*p_h_h_h_h_h_f*1_1_2_1_2_1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2_2_1"/>
  <p:tag name="KSO_WM_UNIT_ID" val="diagram20178685_4*p_h_h_h_h_h_i*1_1_2_1_2_2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2_1_1"/>
  <p:tag name="KSO_WM_UNIT_ID" val="diagram20178685_4*p_h_h_h_h_h_f*1_1_2_1_2_1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2_2_1"/>
  <p:tag name="KSO_WM_UNIT_ID" val="diagram20178685_4*p_h_h_h_h_h_i*1_1_2_1_2_2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0"/>
  <p:tag name="KSO_WM_UNIT_ID" val="diagram20178685_4*p_h_i*1_1_40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2_2_1"/>
  <p:tag name="KSO_WM_UNIT_ID" val="diagram20178685_4*p_h_h_h_h_h_i*1_1_2_1_2_2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2_1_1"/>
  <p:tag name="KSO_WM_UNIT_ID" val="diagram20178685_4*p_h_h_h_h_h_f*1_1_2_1_2_1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34"/>
  <p:tag name="KSO_WM_UNIT_ID" val="diagram20178685_4*p_h_i*1_1_34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2_1_1"/>
  <p:tag name="KSO_WM_UNIT_ID" val="diagram20178685_4*p_h_h_h_h_h_f*1_1_2_1_2_1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1"/>
  <p:tag name="KSO_WM_UNIT_ID" val="diagram20178685_4*p_h_i*1_1_41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0"/>
  <p:tag name="KSO_WM_UNIT_ID" val="diagram20178685_4*p_h_i*1_1_40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2_2_1"/>
  <p:tag name="KSO_WM_UNIT_ID" val="diagram20178685_4*p_h_h_h_h_h_i*1_1_2_1_2_2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2_1_1"/>
  <p:tag name="KSO_WM_UNIT_ID" val="diagram20178685_4*p_h_h_h_h_h_f*1_1_2_1_2_1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4"/>
  <p:tag name="KSO_WM_UNIT_ID" val="diagram20178685_4*p_h_i*1_1_44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1_2_1"/>
  <p:tag name="KSO_WM_UNIT_ID" val="diagram20178685_4*p_h_h_h_h_h_i*1_1_2_1_1_2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1_2_1"/>
  <p:tag name="KSO_WM_UNIT_ID" val="diagram20178685_4*p_h_h_h_h_h_f*1_1_2_1_1_2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0"/>
  <p:tag name="KSO_WM_UNIT_ID" val="diagram20178685_4*p_h_i*1_1_40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2_2_1"/>
  <p:tag name="KSO_WM_UNIT_ID" val="diagram20178685_4*p_h_h_h_h_h_i*1_1_2_1_2_2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3"/>
  <p:tag name="KSO_WM_UNIT_ID" val="diagram20178685_4*p_h_i*1_1_43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2_1_1"/>
  <p:tag name="KSO_WM_UNIT_ID" val="diagram20178685_4*p_h_h_h_h_h_f*1_1_2_1_2_1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2_1_1"/>
  <p:tag name="KSO_WM_UNIT_ID" val="diagram20178685_4*p_h_h_h_h_h_f*1_1_2_1_2_1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2_1_1"/>
  <p:tag name="KSO_WM_UNIT_ID" val="diagram20178685_4*p_h_h_h_h_h_f*1_1_2_1_2_1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0"/>
  <p:tag name="KSO_WM_UNIT_ID" val="diagram20178685_4*p_h_i*1_1_40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2_2_1"/>
  <p:tag name="KSO_WM_UNIT_ID" val="diagram20178685_4*p_h_h_h_h_h_i*1_1_2_1_2_2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0"/>
  <p:tag name="KSO_WM_UNIT_ID" val="diagram20178685_4*p_h_i*1_1_40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2_2_1"/>
  <p:tag name="KSO_WM_UNIT_ID" val="diagram20178685_4*p_h_h_h_h_h_i*1_1_2_1_2_2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2_1_1"/>
  <p:tag name="KSO_WM_UNIT_ID" val="diagram20178685_4*p_h_h_h_h_h_f*1_1_2_1_2_1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2_2_1"/>
  <p:tag name="KSO_WM_UNIT_ID" val="diagram20178685_4*p_h_h_h_h_h_i*1_1_2_1_2_2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2_1_1"/>
  <p:tag name="KSO_WM_UNIT_ID" val="diagram20178685_4*p_h_h_h_h_h_f*1_1_2_1_2_1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30"/>
  <p:tag name="KSO_WM_UNIT_ID" val="diagram20178685_4*p_h_i*1_1_30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2_2_1"/>
  <p:tag name="KSO_WM_UNIT_ID" val="diagram20178685_4*p_h_h_h_h_h_i*1_1_2_1_2_2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2_1_1"/>
  <p:tag name="KSO_WM_UNIT_ID" val="diagram20178685_4*p_h_h_h_h_h_f*1_1_2_1_2_1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0"/>
  <p:tag name="KSO_WM_UNIT_ID" val="diagram20178685_4*p_h_i*1_1_40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2_2_1"/>
  <p:tag name="KSO_WM_UNIT_ID" val="diagram20178685_4*p_h_h_h_h_h_i*1_1_2_1_2_2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i"/>
  <p:tag name="KSO_WM_UNIT_INDEX" val="1_1_2_1_2_1"/>
  <p:tag name="KSO_WM_UNIT_ID" val="diagram20178685_4*p_h_h_h_h_i*1_1_2_1_2_1"/>
  <p:tag name="KSO_WM_UNIT_LAYERLEVEL" val="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f"/>
  <p:tag name="KSO_WM_UNIT_INDEX" val="1_1_2_1_2_1"/>
  <p:tag name="KSO_WM_UNIT_ID" val="diagram20178685_4*p_h_h_h_h_f*1_1_2_1_2_1"/>
  <p:tag name="KSO_WM_UNIT_LAYERLEVEL" val="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6"/>
  <p:tag name="KSO_WM_UNIT_TEXT_FILL_FORE_SCHEMECOLOR_INDEX" val="1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i"/>
  <p:tag name="KSO_WM_UNIT_INDEX" val="1_1_2_1_2_1"/>
  <p:tag name="KSO_WM_UNIT_ID" val="diagram20178685_4*p_h_h_h_h_i*1_1_2_1_2_1"/>
  <p:tag name="KSO_WM_UNIT_LAYERLEVEL" val="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f"/>
  <p:tag name="KSO_WM_UNIT_INDEX" val="1_1_2_1_2_1"/>
  <p:tag name="KSO_WM_UNIT_ID" val="diagram20178685_4*p_h_h_h_h_f*1_1_2_1_2_1"/>
  <p:tag name="KSO_WM_UNIT_LAYERLEVEL" val="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6"/>
  <p:tag name="KSO_WM_UNIT_TEXT_FILL_FORE_SCHEMECOLOR_INDEX" val="1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4"/>
  <p:tag name="KSO_WM_UNIT_ID" val="diagram20178685_4*p_h_i*1_1_44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1_2_1"/>
  <p:tag name="KSO_WM_UNIT_ID" val="diagram20178685_4*p_h_h_h_h_h_i*1_1_2_1_1_2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2"/>
  <p:tag name="KSO_WM_UNIT_ID" val="diagram20178685_4*p_h_i*1_1_42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1_2_1"/>
  <p:tag name="KSO_WM_UNIT_ID" val="diagram20178685_4*p_h_h_h_h_h_f*1_1_2_1_1_2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4"/>
  <p:tag name="KSO_WM_UNIT_ID" val="diagram20178685_4*p_h_i*1_1_44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1_2_1"/>
  <p:tag name="KSO_WM_UNIT_ID" val="diagram20178685_4*p_h_h_h_h_h_i*1_1_2_1_1_2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1_2_1"/>
  <p:tag name="KSO_WM_UNIT_ID" val="diagram20178685_4*p_h_h_h_h_h_f*1_1_2_1_1_2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4"/>
  <p:tag name="KSO_WM_UNIT_ID" val="diagram20178685_4*p_h_i*1_1_44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1_2_1"/>
  <p:tag name="KSO_WM_UNIT_ID" val="diagram20178685_4*p_h_h_h_h_h_i*1_1_2_1_1_2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1_2_1"/>
  <p:tag name="KSO_WM_UNIT_ID" val="diagram20178685_4*p_h_h_h_h_h_f*1_1_2_1_1_2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i"/>
  <p:tag name="KSO_WM_UNIT_INDEX" val="1_1_2_1"/>
  <p:tag name="KSO_WM_UNIT_ID" val="diagram20178685_4*p_h_h_i*1_1_2_1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f"/>
  <p:tag name="KSO_WM_UNIT_INDEX" val="1_1_2_1"/>
  <p:tag name="KSO_WM_UNIT_ID" val="diagram20178685_4*p_h_h_f*1_1_2_1"/>
  <p:tag name="KSO_WM_UNIT_LAYERLEVEL" val="1_1_1_1"/>
  <p:tag name="KSO_WM_UNIT_VALUE" val="6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TEXT_FILL_FORE_SCHEMECOLOR_INDEX" val="1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1"/>
  <p:tag name="KSO_WM_UNIT_ID" val="diagram20178685_4*p_h_i*1_1_1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39"/>
  <p:tag name="KSO_WM_UNIT_ID" val="diagram20178685_4*p_h_i*1_1_39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f"/>
  <p:tag name="KSO_WM_UNIT_INDEX" val="1_1_1"/>
  <p:tag name="KSO_WM_UNIT_ID" val="diagram20178685_4*p_h_f*1_1_1"/>
  <p:tag name="KSO_WM_UNIT_LAYERLEVEL" val="1_1_1"/>
  <p:tag name="KSO_WM_UNIT_VALUE" val="6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TEXT_FILL_FORE_SCHEMECOLOR_INDEX" val="1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1"/>
  <p:tag name="KSO_WM_UNIT_ID" val="diagram20178685_4*p_h_i*1_1_41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2_1_1"/>
  <p:tag name="KSO_WM_UNIT_ID" val="diagram20178685_4*p_h_h_h_h_h_i*1_1_2_1_2_1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2_1_1"/>
  <p:tag name="KSO_WM_UNIT_ID" val="diagram20178685_4*p_h_h_h_h_h_f*1_1_2_1_2_1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i"/>
  <p:tag name="KSO_WM_UNIT_INDEX" val="1_1_2_1_2_1"/>
  <p:tag name="KSO_WM_UNIT_ID" val="diagram20178685_4*p_h_h_h_h_i*1_1_2_1_2_1"/>
  <p:tag name="KSO_WM_UNIT_LAYERLEVEL" val="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f"/>
  <p:tag name="KSO_WM_UNIT_INDEX" val="1_1_2_1_2_1"/>
  <p:tag name="KSO_WM_UNIT_ID" val="diagram20178685_4*p_h_h_h_h_f*1_1_2_1_2_1"/>
  <p:tag name="KSO_WM_UNIT_LAYERLEVEL" val="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6"/>
  <p:tag name="KSO_WM_UNIT_TEXT_FILL_FORE_SCHEMECOLOR_INDEX" val="1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44"/>
  <p:tag name="KSO_WM_UNIT_ID" val="diagram20178685_4*p_h_i*1_1_44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i"/>
  <p:tag name="KSO_WM_UNIT_INDEX" val="1_1_2_1_1_2_1"/>
  <p:tag name="KSO_WM_UNIT_ID" val="diagram20178685_4*p_h_h_h_h_h_i*1_1_2_1_1_2_1"/>
  <p:tag name="KSO_WM_UNIT_LAYERLEVEL" val="1_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h_f"/>
  <p:tag name="KSO_WM_UNIT_INDEX" val="1_1_2_1_1_2_1"/>
  <p:tag name="KSO_WM_UNIT_ID" val="diagram20178685_4*p_h_h_h_h_h_f*1_1_2_1_1_2_1"/>
  <p:tag name="KSO_WM_UNIT_LAYERLEVEL" val="1_1_1_1_1_1_1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VALUE" val="5"/>
  <p:tag name="KSO_WM_UNIT_TEXT_FILL_FORE_SCHEMECOLOR_INDEX" val="1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i"/>
  <p:tag name="KSO_WM_UNIT_INDEX" val="1_1_2_1_1_1"/>
  <p:tag name="KSO_WM_UNIT_ID" val="diagram20178685_4*p_h_h_h_h_i*1_1_2_1_1_1"/>
  <p:tag name="KSO_WM_UNIT_LAYERLEVEL" val="1_1_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29"/>
  <p:tag name="KSO_WM_UNIT_ID" val="diagram20178685_4*p_h_i*1_1_29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h_h_h_f"/>
  <p:tag name="KSO_WM_UNIT_INDEX" val="1_1_2_1_1_1"/>
  <p:tag name="KSO_WM_UNIT_ID" val="diagram20178685_4*p_h_h_h_h_f*1_1_2_1_1_1"/>
  <p:tag name="KSO_WM_UNIT_LAYERLEVEL" val="1_1_1_1_1_1"/>
  <p:tag name="KSO_WM_UNIT_VALUE" val="6"/>
  <p:tag name="KSO_WM_UNIT_HIGHLIGHT" val="0"/>
  <p:tag name="KSO_WM_UNIT_COMPATIBLE" val="0"/>
  <p:tag name="KSO_WM_DIAGRAM_GROUP_CODE" val="p1-1"/>
  <p:tag name="KSO_WM_UNIT_PRESET_TEXT" val="添加文本"/>
  <p:tag name="KSO_WM_UNIT_NOCLEAR" val="0"/>
  <p:tag name="KSO_WM_UNIT_DIAGRAM_ISNUMVISUAL" val="0"/>
  <p:tag name="KSO_WM_UNIT_DIAGRAM_ISREFERUNIT" val="0"/>
  <p:tag name="KSO_WM_UNIT_TEXT_FILL_FORE_SCHEMECOLOR_INDEX" val="1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b0dbf29-3d0a-4102-9924-75502df8efe5}"/>
  <p:tag name="TABLE_ENDDRAG_ORIGIN_RECT" val="742*362"/>
  <p:tag name="TABLE_ENDDRAG_RECT" val="102*119*742*36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b0dbf29-3d0a-4102-9924-75502df8efe5}"/>
  <p:tag name="TABLE_ENDDRAG_ORIGIN_RECT" val="731*361"/>
  <p:tag name="TABLE_ENDDRAG_RECT" val="112*127*731*36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b0dbf29-3d0a-4102-9924-75502df8efe5}"/>
  <p:tag name="TABLE_ENDDRAG_ORIGIN_RECT" val="711*322"/>
  <p:tag name="TABLE_ENDDRAG_RECT" val="112*136*711*32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b0dbf29-3d0a-4102-9924-75502df8efe5}"/>
  <p:tag name="TABLE_ENDDRAG_ORIGIN_RECT" val="724*322"/>
  <p:tag name="TABLE_ENDDRAG_RECT" val="111*135*724*32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6c2ad79-b853-4830-a704-50f3d00956de}"/>
  <p:tag name="TABLE_ENDDRAG_ORIGIN_RECT" val="741*104"/>
  <p:tag name="TABLE_ENDDRAG_RECT" val="105*121*741*10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dddb4bb-e7fd-4bc6-9b2a-df0d76abcdd0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06698de-2098-455f-b039-4203092d0300}"/>
  <p:tag name="TABLE_ENDDRAG_ORIGIN_RECT" val="682*140"/>
  <p:tag name="TABLE_ENDDRAG_RECT" val="120*345*682*14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dc4f4bb-4416-4686-99ab-755bb64db067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8685"/>
  <p:tag name="KSO_WM_UNIT_TYPE" val="p_h_i"/>
  <p:tag name="KSO_WM_UNIT_INDEX" val="1_1_31"/>
  <p:tag name="KSO_WM_UNIT_ID" val="diagram20178685_4*p_h_i*1_1_31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2"/>
  <p:tag name="KSO_WM_UNIT_FILL_TYPE" val="1"/>
  <p:tag name="KSO_WM_UNIT_LINE_FORE_SCHEMECOLOR_INDEX" val="5"/>
  <p:tag name="KSO_WM_UNIT_LINE_FILL_TYPE" val="2"/>
  <p:tag name="KSO_WM_UNIT_TEXT_FILL_FORE_SCHEMECOLOR_INDEX" val="1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自定义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0000"/>
      </a:accent1>
      <a:accent2>
        <a:srgbClr val="262626"/>
      </a:accent2>
      <a:accent3>
        <a:srgbClr val="8D0000"/>
      </a:accent3>
      <a:accent4>
        <a:srgbClr val="262626"/>
      </a:accent4>
      <a:accent5>
        <a:srgbClr val="8D0000"/>
      </a:accent5>
      <a:accent6>
        <a:srgbClr val="262626"/>
      </a:accent6>
      <a:hlink>
        <a:srgbClr val="8D0000"/>
      </a:hlink>
      <a:folHlink>
        <a:srgbClr val="262626"/>
      </a:folHlink>
    </a:clrScheme>
    <a:fontScheme name="自定义 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2193</Words>
  <Application>Microsoft Office PowerPoint</Application>
  <PresentationFormat>自定义</PresentationFormat>
  <Paragraphs>516</Paragraphs>
  <Slides>40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42" baseType="lpstr">
      <vt:lpstr>Office 主题​​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阿飞</dc:creator>
  <cp:lastModifiedBy>陈振</cp:lastModifiedBy>
  <cp:revision>385</cp:revision>
  <dcterms:created xsi:type="dcterms:W3CDTF">2017-04-08T02:57:00Z</dcterms:created>
  <dcterms:modified xsi:type="dcterms:W3CDTF">2021-07-08T06:42:26Z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